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s/slide2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4" r:id="rId1"/>
  </p:sldMasterIdLst>
  <p:notesMasterIdLst>
    <p:notesMasterId r:id="rId235"/>
  </p:notesMasterIdLst>
  <p:sldIdLst>
    <p:sldId id="256" r:id="rId2"/>
    <p:sldId id="257" r:id="rId3"/>
    <p:sldId id="258" r:id="rId4"/>
    <p:sldId id="259" r:id="rId5"/>
    <p:sldId id="260" r:id="rId6"/>
    <p:sldId id="261" r:id="rId7"/>
    <p:sldId id="262" r:id="rId8"/>
    <p:sldId id="263" r:id="rId9"/>
    <p:sldId id="264" r:id="rId10"/>
    <p:sldId id="265" r:id="rId11"/>
    <p:sldId id="267"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2" r:id="rId32"/>
    <p:sldId id="293" r:id="rId33"/>
    <p:sldId id="294" r:id="rId34"/>
    <p:sldId id="295" r:id="rId35"/>
    <p:sldId id="296" r:id="rId36"/>
    <p:sldId id="297" r:id="rId37"/>
    <p:sldId id="298" r:id="rId38"/>
    <p:sldId id="299" r:id="rId39"/>
    <p:sldId id="300" r:id="rId40"/>
    <p:sldId id="301" r:id="rId41"/>
    <p:sldId id="405" r:id="rId42"/>
    <p:sldId id="406" r:id="rId43"/>
    <p:sldId id="407" r:id="rId44"/>
    <p:sldId id="408" r:id="rId45"/>
    <p:sldId id="409" r:id="rId46"/>
    <p:sldId id="410" r:id="rId47"/>
    <p:sldId id="411" r:id="rId48"/>
    <p:sldId id="412" r:id="rId49"/>
    <p:sldId id="413" r:id="rId50"/>
    <p:sldId id="414" r:id="rId51"/>
    <p:sldId id="415" r:id="rId52"/>
    <p:sldId id="416"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4" r:id="rId90"/>
    <p:sldId id="345" r:id="rId91"/>
    <p:sldId id="346" r:id="rId92"/>
    <p:sldId id="347" r:id="rId93"/>
    <p:sldId id="348" r:id="rId94"/>
    <p:sldId id="349" r:id="rId95"/>
    <p:sldId id="350" r:id="rId96"/>
    <p:sldId id="351" r:id="rId97"/>
    <p:sldId id="352" r:id="rId98"/>
    <p:sldId id="353" r:id="rId99"/>
    <p:sldId id="354"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20" r:id="rId147"/>
    <p:sldId id="421" r:id="rId148"/>
    <p:sldId id="422" r:id="rId149"/>
    <p:sldId id="423" r:id="rId150"/>
    <p:sldId id="424" r:id="rId151"/>
    <p:sldId id="425" r:id="rId152"/>
    <p:sldId id="438" r:id="rId153"/>
    <p:sldId id="439" r:id="rId154"/>
    <p:sldId id="440" r:id="rId155"/>
    <p:sldId id="441" r:id="rId156"/>
    <p:sldId id="442" r:id="rId157"/>
    <p:sldId id="443" r:id="rId158"/>
    <p:sldId id="444" r:id="rId159"/>
    <p:sldId id="445" r:id="rId160"/>
    <p:sldId id="446" r:id="rId161"/>
    <p:sldId id="447" r:id="rId162"/>
    <p:sldId id="448" r:id="rId163"/>
    <p:sldId id="449" r:id="rId164"/>
    <p:sldId id="465" r:id="rId165"/>
    <p:sldId id="466" r:id="rId166"/>
    <p:sldId id="467" r:id="rId167"/>
    <p:sldId id="468" r:id="rId168"/>
    <p:sldId id="469" r:id="rId169"/>
    <p:sldId id="470" r:id="rId170"/>
    <p:sldId id="471" r:id="rId171"/>
    <p:sldId id="472" r:id="rId172"/>
    <p:sldId id="473" r:id="rId173"/>
    <p:sldId id="474" r:id="rId174"/>
    <p:sldId id="475" r:id="rId175"/>
    <p:sldId id="476" r:id="rId176"/>
    <p:sldId id="477" r:id="rId177"/>
    <p:sldId id="478" r:id="rId178"/>
    <p:sldId id="479" r:id="rId179"/>
    <p:sldId id="480" r:id="rId180"/>
    <p:sldId id="481" r:id="rId181"/>
    <p:sldId id="482" r:id="rId182"/>
    <p:sldId id="483" r:id="rId183"/>
    <p:sldId id="484" r:id="rId184"/>
    <p:sldId id="485" r:id="rId185"/>
    <p:sldId id="486" r:id="rId186"/>
    <p:sldId id="487" r:id="rId187"/>
    <p:sldId id="488" r:id="rId188"/>
    <p:sldId id="428" r:id="rId189"/>
    <p:sldId id="429" r:id="rId190"/>
    <p:sldId id="430" r:id="rId191"/>
    <p:sldId id="431" r:id="rId192"/>
    <p:sldId id="432" r:id="rId193"/>
    <p:sldId id="433" r:id="rId194"/>
    <p:sldId id="434" r:id="rId195"/>
    <p:sldId id="435"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91" r:id="rId210"/>
    <p:sldId id="492" r:id="rId211"/>
    <p:sldId id="493" r:id="rId212"/>
    <p:sldId id="494" r:id="rId213"/>
    <p:sldId id="495" r:id="rId214"/>
    <p:sldId id="496" r:id="rId215"/>
    <p:sldId id="497" r:id="rId216"/>
    <p:sldId id="498" r:id="rId217"/>
    <p:sldId id="499" r:id="rId218"/>
    <p:sldId id="500" r:id="rId219"/>
    <p:sldId id="501" r:id="rId220"/>
    <p:sldId id="502" r:id="rId221"/>
    <p:sldId id="503" r:id="rId222"/>
    <p:sldId id="504" r:id="rId223"/>
    <p:sldId id="505" r:id="rId224"/>
    <p:sldId id="506" r:id="rId225"/>
    <p:sldId id="507" r:id="rId226"/>
    <p:sldId id="508" r:id="rId227"/>
    <p:sldId id="509" r:id="rId228"/>
    <p:sldId id="510" r:id="rId229"/>
    <p:sldId id="511" r:id="rId230"/>
    <p:sldId id="512" r:id="rId231"/>
    <p:sldId id="513" r:id="rId232"/>
    <p:sldId id="514" r:id="rId233"/>
    <p:sldId id="463" r:id="rId2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85" autoAdjust="0"/>
    <p:restoredTop sz="94660"/>
  </p:normalViewPr>
  <p:slideViewPr>
    <p:cSldViewPr snapToGrid="0">
      <p:cViewPr varScale="1">
        <p:scale>
          <a:sx n="61" d="100"/>
          <a:sy n="61" d="100"/>
        </p:scale>
        <p:origin x="-96" y="-34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theme" Target="theme/theme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presProps" Target="presProp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F521E-FCD4-4BED-9E2C-7C41E3C7B986}" type="datetimeFigureOut">
              <a:rPr lang="en-IN" smtClean="0"/>
              <a:pPr/>
              <a:t>15-11-2022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4868F-8B37-4ED1-A52E-A6F282985538}" type="slidenum">
              <a:rPr lang="en-IN" smtClean="0"/>
              <a:pPr/>
              <a:t>‹#›</a:t>
            </a:fld>
            <a:endParaRPr lang="en-IN"/>
          </a:p>
        </p:txBody>
      </p:sp>
    </p:spTree>
    <p:extLst>
      <p:ext uri="{BB962C8B-B14F-4D97-AF65-F5344CB8AC3E}">
        <p14:creationId xmlns:p14="http://schemas.microsoft.com/office/powerpoint/2010/main" xmlns="" val="400395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864868F-8B37-4ED1-A52E-A6F282985538}" type="slidenum">
              <a:rPr lang="en-IN" smtClean="0"/>
              <a:pPr/>
              <a:t>1</a:t>
            </a:fld>
            <a:endParaRPr lang="en-IN"/>
          </a:p>
        </p:txBody>
      </p:sp>
    </p:spTree>
    <p:extLst>
      <p:ext uri="{BB962C8B-B14F-4D97-AF65-F5344CB8AC3E}">
        <p14:creationId xmlns:p14="http://schemas.microsoft.com/office/powerpoint/2010/main" xmlns="" val="2576366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A71D313-1208-4505-A591-5430A29E95F5}" type="slidenum">
              <a:rPr lang="en-IN" smtClean="0"/>
              <a:pPr/>
              <a:t>135</a:t>
            </a:fld>
            <a:endParaRPr lang="en-IN"/>
          </a:p>
        </p:txBody>
      </p:sp>
    </p:spTree>
    <p:extLst>
      <p:ext uri="{BB962C8B-B14F-4D97-AF65-F5344CB8AC3E}">
        <p14:creationId xmlns:p14="http://schemas.microsoft.com/office/powerpoint/2010/main" xmlns="" val="3667478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5CF9ED3-F84F-4495-9E3E-0C6A024CE0CA}" type="slidenum">
              <a:rPr lang="en-IN" smtClean="0"/>
              <a:pPr/>
              <a:t>152</a:t>
            </a:fld>
            <a:endParaRPr lang="en-IN"/>
          </a:p>
        </p:txBody>
      </p:sp>
    </p:spTree>
    <p:extLst>
      <p:ext uri="{BB962C8B-B14F-4D97-AF65-F5344CB8AC3E}">
        <p14:creationId xmlns:p14="http://schemas.microsoft.com/office/powerpoint/2010/main" xmlns="" val="3701447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53155A6-B979-4EE3-9FCF-A8190E665B67}" type="slidenum">
              <a:rPr lang="en-IN" smtClean="0"/>
              <a:pPr/>
              <a:t>164</a:t>
            </a:fld>
            <a:endParaRPr lang="en-IN"/>
          </a:p>
        </p:txBody>
      </p:sp>
    </p:spTree>
    <p:extLst>
      <p:ext uri="{BB962C8B-B14F-4D97-AF65-F5344CB8AC3E}">
        <p14:creationId xmlns:p14="http://schemas.microsoft.com/office/powerpoint/2010/main" xmlns="" val="1035416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5CF9ED3-F84F-4495-9E3E-0C6A024CE0CA}" type="slidenum">
              <a:rPr lang="en-IN" smtClean="0"/>
              <a:pPr/>
              <a:t>171</a:t>
            </a:fld>
            <a:endParaRPr lang="en-IN"/>
          </a:p>
        </p:txBody>
      </p:sp>
    </p:spTree>
    <p:extLst>
      <p:ext uri="{BB962C8B-B14F-4D97-AF65-F5344CB8AC3E}">
        <p14:creationId xmlns:p14="http://schemas.microsoft.com/office/powerpoint/2010/main" xmlns="" val="3701447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5CF9ED3-F84F-4495-9E3E-0C6A024CE0CA}" type="slidenum">
              <a:rPr lang="en-IN" smtClean="0"/>
              <a:pPr/>
              <a:t>188</a:t>
            </a:fld>
            <a:endParaRPr lang="en-IN"/>
          </a:p>
        </p:txBody>
      </p:sp>
    </p:spTree>
    <p:extLst>
      <p:ext uri="{BB962C8B-B14F-4D97-AF65-F5344CB8AC3E}">
        <p14:creationId xmlns:p14="http://schemas.microsoft.com/office/powerpoint/2010/main" xmlns="" val="3701447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5CF9ED3-F84F-4495-9E3E-0C6A024CE0CA}" type="slidenum">
              <a:rPr lang="en-IN" smtClean="0"/>
              <a:pPr/>
              <a:t>196</a:t>
            </a:fld>
            <a:endParaRPr lang="en-IN"/>
          </a:p>
        </p:txBody>
      </p:sp>
    </p:spTree>
    <p:extLst>
      <p:ext uri="{BB962C8B-B14F-4D97-AF65-F5344CB8AC3E}">
        <p14:creationId xmlns:p14="http://schemas.microsoft.com/office/powerpoint/2010/main" xmlns="" val="3701447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5CF9ED3-F84F-4495-9E3E-0C6A024CE0CA}" type="slidenum">
              <a:rPr lang="en-IN" smtClean="0"/>
              <a:pPr/>
              <a:t>209</a:t>
            </a:fld>
            <a:endParaRPr lang="en-IN"/>
          </a:p>
        </p:txBody>
      </p:sp>
    </p:spTree>
    <p:extLst>
      <p:ext uri="{BB962C8B-B14F-4D97-AF65-F5344CB8AC3E}">
        <p14:creationId xmlns:p14="http://schemas.microsoft.com/office/powerpoint/2010/main" xmlns="" val="3701447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5CF9ED3-F84F-4495-9E3E-0C6A024CE0CA}" type="slidenum">
              <a:rPr lang="en-IN" smtClean="0"/>
              <a:pPr/>
              <a:t>233</a:t>
            </a:fld>
            <a:endParaRPr lang="en-IN"/>
          </a:p>
        </p:txBody>
      </p:sp>
    </p:spTree>
    <p:extLst>
      <p:ext uri="{BB962C8B-B14F-4D97-AF65-F5344CB8AC3E}">
        <p14:creationId xmlns:p14="http://schemas.microsoft.com/office/powerpoint/2010/main" xmlns="" val="2124666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955CFDA-10F3-4020-870A-6CA2BDF41420}" type="slidenum">
              <a:rPr lang="en-IN" smtClean="0"/>
              <a:pPr/>
              <a:t>12</a:t>
            </a:fld>
            <a:endParaRPr lang="en-IN"/>
          </a:p>
        </p:txBody>
      </p:sp>
    </p:spTree>
    <p:extLst>
      <p:ext uri="{BB962C8B-B14F-4D97-AF65-F5344CB8AC3E}">
        <p14:creationId xmlns:p14="http://schemas.microsoft.com/office/powerpoint/2010/main" xmlns="" val="284142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4D82D19-CD6E-4015-8827-50F03FDB0F0F}" type="slidenum">
              <a:rPr lang="en-IN" smtClean="0"/>
              <a:pPr/>
              <a:t>31</a:t>
            </a:fld>
            <a:endParaRPr lang="en-IN"/>
          </a:p>
        </p:txBody>
      </p:sp>
    </p:spTree>
    <p:extLst>
      <p:ext uri="{BB962C8B-B14F-4D97-AF65-F5344CB8AC3E}">
        <p14:creationId xmlns:p14="http://schemas.microsoft.com/office/powerpoint/2010/main" xmlns="" val="175247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C024525-8358-4A42-A233-486B33AA6DAE}" type="slidenum">
              <a:rPr lang="en-IN" smtClean="0"/>
              <a:pPr/>
              <a:t>41</a:t>
            </a:fld>
            <a:endParaRPr lang="en-IN"/>
          </a:p>
        </p:txBody>
      </p:sp>
    </p:spTree>
    <p:extLst>
      <p:ext uri="{BB962C8B-B14F-4D97-AF65-F5344CB8AC3E}">
        <p14:creationId xmlns:p14="http://schemas.microsoft.com/office/powerpoint/2010/main" xmlns="" val="1657841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04461D4-33E2-408D-976B-68E133569539}" type="slidenum">
              <a:rPr lang="en-IN" smtClean="0"/>
              <a:pPr/>
              <a:t>53</a:t>
            </a:fld>
            <a:endParaRPr lang="en-IN"/>
          </a:p>
        </p:txBody>
      </p:sp>
    </p:spTree>
    <p:extLst>
      <p:ext uri="{BB962C8B-B14F-4D97-AF65-F5344CB8AC3E}">
        <p14:creationId xmlns:p14="http://schemas.microsoft.com/office/powerpoint/2010/main" xmlns="" val="2998796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04461D4-33E2-408D-976B-68E133569539}" type="slidenum">
              <a:rPr lang="en-IN" smtClean="0"/>
              <a:pPr/>
              <a:t>89</a:t>
            </a:fld>
            <a:endParaRPr lang="en-IN"/>
          </a:p>
        </p:txBody>
      </p:sp>
    </p:spTree>
    <p:extLst>
      <p:ext uri="{BB962C8B-B14F-4D97-AF65-F5344CB8AC3E}">
        <p14:creationId xmlns:p14="http://schemas.microsoft.com/office/powerpoint/2010/main" xmlns="" val="299879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04461D4-33E2-408D-976B-68E133569539}" type="slidenum">
              <a:rPr lang="en-IN" smtClean="0"/>
              <a:pPr/>
              <a:t>100</a:t>
            </a:fld>
            <a:endParaRPr lang="en-IN"/>
          </a:p>
        </p:txBody>
      </p:sp>
    </p:spTree>
    <p:extLst>
      <p:ext uri="{BB962C8B-B14F-4D97-AF65-F5344CB8AC3E}">
        <p14:creationId xmlns:p14="http://schemas.microsoft.com/office/powerpoint/2010/main" xmlns="" val="2998796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A71D313-1208-4505-A591-5430A29E95F5}" type="slidenum">
              <a:rPr lang="en-IN" smtClean="0"/>
              <a:pPr/>
              <a:t>118</a:t>
            </a:fld>
            <a:endParaRPr lang="en-IN"/>
          </a:p>
        </p:txBody>
      </p:sp>
    </p:spTree>
    <p:extLst>
      <p:ext uri="{BB962C8B-B14F-4D97-AF65-F5344CB8AC3E}">
        <p14:creationId xmlns:p14="http://schemas.microsoft.com/office/powerpoint/2010/main" xmlns="" val="3667478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A71D313-1208-4505-A591-5430A29E95F5}" type="slidenum">
              <a:rPr lang="en-IN" smtClean="0"/>
              <a:pPr/>
              <a:t>129</a:t>
            </a:fld>
            <a:endParaRPr lang="en-IN"/>
          </a:p>
        </p:txBody>
      </p:sp>
    </p:spTree>
    <p:extLst>
      <p:ext uri="{BB962C8B-B14F-4D97-AF65-F5344CB8AC3E}">
        <p14:creationId xmlns:p14="http://schemas.microsoft.com/office/powerpoint/2010/main" xmlns="" val="3667478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DA60AEA-238B-4942-A728-48D7474C9ECA}" type="datetime1">
              <a:rPr lang="en-US" smtClean="0"/>
              <a:pPr/>
              <a:t>11/15/2022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Fathima Fouzia.J</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1A24DD-AD0F-4904-8773-B3A31E1B816F}" type="datetime1">
              <a:rPr lang="en-US" smtClean="0"/>
              <a:pPr/>
              <a:t>11/15/2022</a:t>
            </a:fld>
            <a:endParaRPr lang="en-US" dirty="0"/>
          </a:p>
        </p:txBody>
      </p:sp>
      <p:sp>
        <p:nvSpPr>
          <p:cNvPr id="5" name="Footer Placeholder 4"/>
          <p:cNvSpPr>
            <a:spLocks noGrp="1"/>
          </p:cNvSpPr>
          <p:nvPr>
            <p:ph type="ftr" sz="quarter" idx="11"/>
          </p:nvPr>
        </p:nvSpPr>
        <p:spPr/>
        <p:txBody>
          <a:bodyPr/>
          <a:lstStyle>
            <a:extLst/>
          </a:lstStyle>
          <a:p>
            <a:r>
              <a:rPr lang="en-US" smtClean="0"/>
              <a:t>Fathima Fouzia.J</a:t>
            </a:r>
            <a:endParaRPr lang="en-US" dirty="0"/>
          </a:p>
        </p:txBody>
      </p:sp>
      <p:sp>
        <p:nvSpPr>
          <p:cNvPr id="6" name="Slide Number Placeholder 5"/>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579067-2442-4D40-88B1-5EF39E5774C1}" type="datetime1">
              <a:rPr lang="en-US" smtClean="0"/>
              <a:pPr/>
              <a:t>11/15/2022</a:t>
            </a:fld>
            <a:endParaRPr lang="en-US" dirty="0"/>
          </a:p>
        </p:txBody>
      </p:sp>
      <p:sp>
        <p:nvSpPr>
          <p:cNvPr id="5" name="Footer Placeholder 4"/>
          <p:cNvSpPr>
            <a:spLocks noGrp="1"/>
          </p:cNvSpPr>
          <p:nvPr>
            <p:ph type="ftr" sz="quarter" idx="11"/>
          </p:nvPr>
        </p:nvSpPr>
        <p:spPr/>
        <p:txBody>
          <a:bodyPr/>
          <a:lstStyle>
            <a:extLst/>
          </a:lstStyle>
          <a:p>
            <a:r>
              <a:rPr lang="en-US" smtClean="0"/>
              <a:t>Fathima Fouzia.J</a:t>
            </a:r>
            <a:endParaRPr lang="en-US" dirty="0"/>
          </a:p>
        </p:txBody>
      </p:sp>
      <p:sp>
        <p:nvSpPr>
          <p:cNvPr id="6" name="Slide Number Placeholder 5"/>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1E7AFF-CB48-4A30-8B7C-A734ABAD4825}" type="datetime1">
              <a:rPr lang="en-US" smtClean="0"/>
              <a:pPr/>
              <a:t>11/15/2022</a:t>
            </a:fld>
            <a:endParaRPr lang="en-US" dirty="0"/>
          </a:p>
        </p:txBody>
      </p:sp>
      <p:sp>
        <p:nvSpPr>
          <p:cNvPr id="5" name="Footer Placeholder 4"/>
          <p:cNvSpPr>
            <a:spLocks noGrp="1"/>
          </p:cNvSpPr>
          <p:nvPr>
            <p:ph type="ftr" sz="quarter" idx="11"/>
          </p:nvPr>
        </p:nvSpPr>
        <p:spPr/>
        <p:txBody>
          <a:bodyPr/>
          <a:lstStyle>
            <a:extLst/>
          </a:lstStyle>
          <a:p>
            <a:r>
              <a:rPr lang="en-US" smtClean="0"/>
              <a:t>Fathima Fouzia.J</a:t>
            </a:r>
            <a:endParaRPr lang="en-US" dirty="0"/>
          </a:p>
        </p:txBody>
      </p:sp>
      <p:sp>
        <p:nvSpPr>
          <p:cNvPr id="6" name="Slide Number Placeholder 5"/>
          <p:cNvSpPr>
            <a:spLocks noGrp="1"/>
          </p:cNvSpPr>
          <p:nvPr>
            <p:ph type="sldNum" sz="quarter" idx="12"/>
          </p:nvPr>
        </p:nvSpPr>
        <p:spPr/>
        <p:txBody>
          <a:bodyPr/>
          <a:lstStyle>
            <a:extLst/>
          </a:lstStyle>
          <a:p>
            <a:fld id="{E97799C9-84D9-46D2-A11E-BCF8A720529D}"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24A0BD2-1D95-42D7-9CBD-7DF94883BEAC}" type="datetime1">
              <a:rPr lang="en-US" smtClean="0"/>
              <a:pPr/>
              <a:t>11/15/2022</a:t>
            </a:fld>
            <a:endParaRPr lang="en-US" dirty="0"/>
          </a:p>
        </p:txBody>
      </p:sp>
      <p:sp>
        <p:nvSpPr>
          <p:cNvPr id="5" name="Footer Placeholder 4"/>
          <p:cNvSpPr>
            <a:spLocks noGrp="1"/>
          </p:cNvSpPr>
          <p:nvPr>
            <p:ph type="ftr" sz="quarter" idx="11"/>
          </p:nvPr>
        </p:nvSpPr>
        <p:spPr/>
        <p:txBody>
          <a:bodyPr/>
          <a:lstStyle>
            <a:extLst/>
          </a:lstStyle>
          <a:p>
            <a:r>
              <a:rPr lang="en-US" smtClean="0"/>
              <a:t>Fathima Fouzia.J</a:t>
            </a:r>
            <a:endParaRPr lang="en-US" dirty="0"/>
          </a:p>
        </p:txBody>
      </p:sp>
      <p:sp>
        <p:nvSpPr>
          <p:cNvPr id="6" name="Slide Number Placeholder 5"/>
          <p:cNvSpPr>
            <a:spLocks noGrp="1"/>
          </p:cNvSpPr>
          <p:nvPr>
            <p:ph type="sldNum" sz="quarter" idx="12"/>
          </p:nvPr>
        </p:nvSpPr>
        <p:spPr/>
        <p:txBody>
          <a:bodyPr/>
          <a:lstStyle>
            <a:extLst/>
          </a:lstStyle>
          <a:p>
            <a:fld id="{D57F1E4F-1CFF-5643-939E-217C01CDF565}"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126AB16-861D-4247-B354-497E83B1216A}" type="datetime1">
              <a:rPr lang="en-US" smtClean="0"/>
              <a:pPr/>
              <a:t>11/15/2022</a:t>
            </a:fld>
            <a:endParaRPr lang="en-US" dirty="0"/>
          </a:p>
        </p:txBody>
      </p:sp>
      <p:sp>
        <p:nvSpPr>
          <p:cNvPr id="6" name="Footer Placeholder 5"/>
          <p:cNvSpPr>
            <a:spLocks noGrp="1"/>
          </p:cNvSpPr>
          <p:nvPr>
            <p:ph type="ftr" sz="quarter" idx="11"/>
          </p:nvPr>
        </p:nvSpPr>
        <p:spPr/>
        <p:txBody>
          <a:bodyPr/>
          <a:lstStyle>
            <a:extLst/>
          </a:lstStyle>
          <a:p>
            <a:r>
              <a:rPr lang="en-US" smtClean="0"/>
              <a:t>Fathima Fouzia.J</a:t>
            </a:r>
            <a:endParaRPr lang="en-US" dirty="0"/>
          </a:p>
        </p:txBody>
      </p:sp>
      <p:sp>
        <p:nvSpPr>
          <p:cNvPr id="7" name="Slide Number Placeholder 6"/>
          <p:cNvSpPr>
            <a:spLocks noGrp="1"/>
          </p:cNvSpPr>
          <p:nvPr>
            <p:ph type="sldNum" sz="quarter" idx="12"/>
          </p:nvPr>
        </p:nvSpPr>
        <p:spPr/>
        <p:txBody>
          <a:bodyPr/>
          <a:lstStyle>
            <a:extLst/>
          </a:lstStyle>
          <a:p>
            <a:fld id="{5D84065D-F351-4B03-BD91-D8A6B8D4B362}"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922CE1-B1E7-4A45-BFD7-0887ED955B5B}" type="datetime1">
              <a:rPr lang="en-US" smtClean="0"/>
              <a:pPr/>
              <a:t>11/15/2022</a:t>
            </a:fld>
            <a:endParaRPr lang="en-US" dirty="0"/>
          </a:p>
        </p:txBody>
      </p:sp>
      <p:sp>
        <p:nvSpPr>
          <p:cNvPr id="8" name="Footer Placeholder 7"/>
          <p:cNvSpPr>
            <a:spLocks noGrp="1"/>
          </p:cNvSpPr>
          <p:nvPr>
            <p:ph type="ftr" sz="quarter" idx="11"/>
          </p:nvPr>
        </p:nvSpPr>
        <p:spPr/>
        <p:txBody>
          <a:bodyPr/>
          <a:lstStyle>
            <a:extLst/>
          </a:lstStyle>
          <a:p>
            <a:r>
              <a:rPr lang="en-US" smtClean="0"/>
              <a:t>Fathima Fouzia.J</a:t>
            </a:r>
            <a:endParaRPr lang="en-US" dirty="0"/>
          </a:p>
        </p:txBody>
      </p:sp>
      <p:sp>
        <p:nvSpPr>
          <p:cNvPr id="9" name="Slide Number Placeholder 8"/>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CB99EC4-4FA2-45D7-B47F-DD994C77064B}" type="datetime1">
              <a:rPr lang="en-US" smtClean="0"/>
              <a:pPr/>
              <a:t>11/15/2022</a:t>
            </a:fld>
            <a:endParaRPr lang="en-US" dirty="0"/>
          </a:p>
        </p:txBody>
      </p:sp>
      <p:sp>
        <p:nvSpPr>
          <p:cNvPr id="4" name="Footer Placeholder 3"/>
          <p:cNvSpPr>
            <a:spLocks noGrp="1"/>
          </p:cNvSpPr>
          <p:nvPr>
            <p:ph type="ftr" sz="quarter" idx="11"/>
          </p:nvPr>
        </p:nvSpPr>
        <p:spPr/>
        <p:txBody>
          <a:bodyPr/>
          <a:lstStyle>
            <a:extLst/>
          </a:lstStyle>
          <a:p>
            <a:r>
              <a:rPr lang="en-US" smtClean="0"/>
              <a:t>Fathima Fouzia.J</a:t>
            </a:r>
            <a:endParaRPr lang="en-US" dirty="0"/>
          </a:p>
        </p:txBody>
      </p:sp>
      <p:sp>
        <p:nvSpPr>
          <p:cNvPr id="5" name="Slide Number Placeholder 4"/>
          <p:cNvSpPr>
            <a:spLocks noGrp="1"/>
          </p:cNvSpPr>
          <p:nvPr>
            <p:ph type="sldNum" sz="quarter" idx="12"/>
          </p:nvPr>
        </p:nvSpPr>
        <p:spPr/>
        <p:txBody>
          <a:bodyPr/>
          <a:lstStyle>
            <a:extLst/>
          </a:lstStyle>
          <a:p>
            <a:fld id="{D57F1E4F-1CFF-5643-939E-217C01CDF565}"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E1223BB-339E-4BEB-8FD5-A46F76702BA4}" type="datetime1">
              <a:rPr lang="en-US" smtClean="0"/>
              <a:pPr/>
              <a:t>11/15/2022</a:t>
            </a:fld>
            <a:endParaRPr lang="en-US" dirty="0"/>
          </a:p>
        </p:txBody>
      </p:sp>
      <p:sp>
        <p:nvSpPr>
          <p:cNvPr id="3" name="Footer Placeholder 2"/>
          <p:cNvSpPr>
            <a:spLocks noGrp="1"/>
          </p:cNvSpPr>
          <p:nvPr>
            <p:ph type="ftr" sz="quarter" idx="11"/>
          </p:nvPr>
        </p:nvSpPr>
        <p:spPr/>
        <p:txBody>
          <a:bodyPr/>
          <a:lstStyle>
            <a:extLst/>
          </a:lstStyle>
          <a:p>
            <a:r>
              <a:rPr lang="en-US" smtClean="0"/>
              <a:t>Fathima Fouzia.J</a:t>
            </a:r>
            <a:endParaRPr lang="en-US" dirty="0"/>
          </a:p>
        </p:txBody>
      </p:sp>
      <p:sp>
        <p:nvSpPr>
          <p:cNvPr id="4" name="Slide Number Placeholder 3"/>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3436C8B2-3B19-4F51-BCC6-20A02E8CFD3F}" type="datetime1">
              <a:rPr lang="en-US" smtClean="0"/>
              <a:pPr/>
              <a:t>11/15/2022</a:t>
            </a:fld>
            <a:endParaRPr lang="en-US" dirty="0"/>
          </a:p>
        </p:txBody>
      </p:sp>
      <p:sp>
        <p:nvSpPr>
          <p:cNvPr id="6" name="Footer Placeholder 5"/>
          <p:cNvSpPr>
            <a:spLocks noGrp="1"/>
          </p:cNvSpPr>
          <p:nvPr>
            <p:ph type="ftr" sz="quarter" idx="11"/>
          </p:nvPr>
        </p:nvSpPr>
        <p:spPr/>
        <p:txBody>
          <a:bodyPr/>
          <a:lstStyle>
            <a:extLst/>
          </a:lstStyle>
          <a:p>
            <a:r>
              <a:rPr lang="en-US" smtClean="0"/>
              <a:t>Fathima Fouzia.J</a:t>
            </a:r>
            <a:endParaRPr lang="en-US" dirty="0"/>
          </a:p>
        </p:txBody>
      </p:sp>
      <p:sp>
        <p:nvSpPr>
          <p:cNvPr id="7" name="Slide Number Placeholder 6"/>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9EB41B-10AC-4DAF-9A3C-42E409F84BAF}" type="datetime1">
              <a:rPr lang="en-US" smtClean="0"/>
              <a:pPr/>
              <a:t>11/15/2022</a:t>
            </a:fld>
            <a:endParaRPr lang="en-US"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r>
              <a:rPr lang="en-US" smtClean="0"/>
              <a:t>Fathima Fouzia.J</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7F1E4F-1CFF-5643-939E-217C01CDF565}" type="slidenum">
              <a:rPr lang="en-US" smtClean="0"/>
              <a:pPr/>
              <a:t>‹#›</a:t>
            </a:fld>
            <a:endParaRPr lang="en-US"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A60C4208-8E1C-4B4A-B58D-D1650718BEB8}" type="datetime1">
              <a:rPr lang="en-US" smtClean="0"/>
              <a:pPr/>
              <a:t>11/15/2022</a:t>
            </a:fld>
            <a:endParaRPr lang="en-US"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Fathima Fouzia.J</a:t>
            </a:r>
            <a:endParaRPr lang="en-US"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media.geeksforgeeks.org/wp-content/uploads/20200709233913/sub11.png" TargetMode="Externa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media.geeksforgeeks.org/wp-content/uploads/20200709234034/ones_comp.p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media.geeksforgeeks.org/wp-content/uploads/20200709234035/twos_comp.png" TargetMode="Externa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ee.surrey.ac.uk/Projects/Labview/common/glossary.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edia.geeksforgeeks.org/wp-content/uploads/K-Map-Karnaugh-Map-2-1.pn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5913" y="984370"/>
            <a:ext cx="10926304" cy="1880593"/>
          </a:xfrm>
        </p:spPr>
        <p:txBody>
          <a:bodyPr/>
          <a:lstStyle/>
          <a:p>
            <a:r>
              <a:rPr lang="en-IN" sz="3600" dirty="0" smtClean="0"/>
              <a:t>COMPUTER ORGANIZATION AND ARCHITECTURE </a:t>
            </a:r>
            <a:br>
              <a:rPr lang="en-IN" sz="3600" dirty="0" smtClean="0"/>
            </a:br>
            <a:endParaRPr lang="en-IN" sz="3600" dirty="0"/>
          </a:p>
        </p:txBody>
      </p:sp>
      <p:sp>
        <p:nvSpPr>
          <p:cNvPr id="3" name="Subtitle 2"/>
          <p:cNvSpPr>
            <a:spLocks noGrp="1"/>
          </p:cNvSpPr>
          <p:nvPr>
            <p:ph type="subTitle" idx="1"/>
          </p:nvPr>
        </p:nvSpPr>
        <p:spPr>
          <a:xfrm>
            <a:off x="3203842" y="2999375"/>
            <a:ext cx="6815669" cy="1869144"/>
          </a:xfrm>
        </p:spPr>
        <p:txBody>
          <a:bodyPr>
            <a:normAutofit/>
          </a:bodyPr>
          <a:lstStyle/>
          <a:p>
            <a:r>
              <a:rPr lang="en-IN" sz="2000" dirty="0">
                <a:solidFill>
                  <a:srgbClr val="FF0000"/>
                </a:solidFill>
                <a:latin typeface="Times New Roman" panose="02020603050405020304" pitchFamily="18" charset="0"/>
                <a:cs typeface="Times New Roman" panose="02020603050405020304" pitchFamily="18" charset="0"/>
              </a:rPr>
              <a:t>J. FATHIMA FOUZIA</a:t>
            </a:r>
          </a:p>
          <a:p>
            <a:r>
              <a:rPr lang="en-IN" sz="2000" dirty="0">
                <a:solidFill>
                  <a:srgbClr val="FF0000"/>
                </a:solidFill>
                <a:latin typeface="Times New Roman" panose="02020603050405020304" pitchFamily="18" charset="0"/>
                <a:cs typeface="Times New Roman" panose="02020603050405020304" pitchFamily="18" charset="0"/>
              </a:rPr>
              <a:t>Assistant Professor</a:t>
            </a:r>
          </a:p>
          <a:p>
            <a:r>
              <a:rPr lang="en-IN" sz="2000" dirty="0">
                <a:solidFill>
                  <a:srgbClr val="FF0000"/>
                </a:solidFill>
                <a:latin typeface="Times New Roman" panose="02020603050405020304" pitchFamily="18" charset="0"/>
                <a:cs typeface="Times New Roman" panose="02020603050405020304" pitchFamily="18" charset="0"/>
              </a:rPr>
              <a:t>Department of CS &amp; IT</a:t>
            </a:r>
          </a:p>
          <a:p>
            <a:r>
              <a:rPr lang="en-IN" sz="2000" dirty="0">
                <a:solidFill>
                  <a:srgbClr val="FF0000"/>
                </a:solidFill>
                <a:latin typeface="Times New Roman" panose="02020603050405020304" pitchFamily="18" charset="0"/>
                <a:cs typeface="Times New Roman" panose="02020603050405020304" pitchFamily="18" charset="0"/>
              </a:rPr>
              <a:t>Jamal Mohamed College (Autonomous)</a:t>
            </a:r>
          </a:p>
          <a:p>
            <a:r>
              <a:rPr lang="en-IN" sz="2000" dirty="0" err="1">
                <a:solidFill>
                  <a:srgbClr val="FF0000"/>
                </a:solidFill>
                <a:latin typeface="Times New Roman" panose="02020603050405020304" pitchFamily="18" charset="0"/>
                <a:cs typeface="Times New Roman" panose="02020603050405020304" pitchFamily="18" charset="0"/>
              </a:rPr>
              <a:t>Trichy</a:t>
            </a:r>
            <a:r>
              <a:rPr lang="en-IN" sz="2000" dirty="0">
                <a:solidFill>
                  <a:srgbClr val="FF0000"/>
                </a:solidFill>
                <a:latin typeface="Times New Roman" panose="02020603050405020304" pitchFamily="18" charset="0"/>
                <a:cs typeface="Times New Roman" panose="02020603050405020304" pitchFamily="18" charset="0"/>
              </a:rPr>
              <a:t> - 620020</a:t>
            </a:r>
          </a:p>
          <a:p>
            <a:endParaRPr lang="en-IN" dirty="0"/>
          </a:p>
        </p:txBody>
      </p:sp>
    </p:spTree>
    <p:extLst>
      <p:ext uri="{BB962C8B-B14F-4D97-AF65-F5344CB8AC3E}">
        <p14:creationId xmlns:p14="http://schemas.microsoft.com/office/powerpoint/2010/main" xmlns="" val="2776680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556932"/>
            <a:ext cx="5088774" cy="3318936"/>
          </a:xfrm>
        </p:spPr>
        <p:txBody>
          <a:bodyPr>
            <a:normAutofit fontScale="92500" lnSpcReduction="10000"/>
          </a:bodyPr>
          <a:lstStyle/>
          <a:p>
            <a:r>
              <a:rPr lang="en-IN" dirty="0"/>
              <a:t>The exclusive-NOR is the complement of the exclusive-OR, as indicated by the small circle in the graphic symbol.</a:t>
            </a:r>
          </a:p>
          <a:p>
            <a:r>
              <a:rPr lang="en-IN" dirty="0"/>
              <a:t>The output of this gate is 1 only if both the inputs are equal to 1 or both inputs are equal to </a:t>
            </a:r>
            <a:r>
              <a:rPr lang="en-IN" dirty="0" smtClean="0"/>
              <a:t>0,F=AB+A’B’</a:t>
            </a:r>
            <a:endParaRPr lang="en-IN" dirty="0"/>
          </a:p>
          <a:p>
            <a:pPr marL="0" indent="0">
              <a:buNone/>
            </a:pPr>
            <a:endParaRPr lang="en-IN" dirty="0"/>
          </a:p>
        </p:txBody>
      </p:sp>
      <p:sp>
        <p:nvSpPr>
          <p:cNvPr id="7" name="Slide Number Placeholder 6"/>
          <p:cNvSpPr>
            <a:spLocks noGrp="1"/>
          </p:cNvSpPr>
          <p:nvPr>
            <p:ph type="sldNum" sz="quarter" idx="12"/>
          </p:nvPr>
        </p:nvSpPr>
        <p:spPr/>
        <p:txBody>
          <a:bodyPr/>
          <a:lstStyle/>
          <a:p>
            <a:fld id="{E97799C9-84D9-46D2-A11E-BCF8A720529D}" type="slidenum">
              <a:rPr lang="en-US" smtClean="0"/>
              <a:pPr/>
              <a:t>10</a:t>
            </a:fld>
            <a:endParaRPr lang="en-US" dirty="0"/>
          </a:p>
        </p:txBody>
      </p:sp>
      <p:sp>
        <p:nvSpPr>
          <p:cNvPr id="2" name="Title 1"/>
          <p:cNvSpPr>
            <a:spLocks noGrp="1"/>
          </p:cNvSpPr>
          <p:nvPr>
            <p:ph type="title"/>
          </p:nvPr>
        </p:nvSpPr>
        <p:spPr/>
        <p:txBody>
          <a:bodyPr/>
          <a:lstStyle/>
          <a:p>
            <a:r>
              <a:rPr lang="en-IN" dirty="0" smtClean="0"/>
              <a:t>EXCLUSIVE NOR GATE</a:t>
            </a:r>
            <a:endParaRPr lang="en-IN" dirty="0"/>
          </a:p>
        </p:txBody>
      </p:sp>
      <p:pic>
        <p:nvPicPr>
          <p:cNvPr id="4" name="Picture 3"/>
          <p:cNvPicPr>
            <a:picLocks noChangeAspect="1"/>
          </p:cNvPicPr>
          <p:nvPr/>
        </p:nvPicPr>
        <p:blipFill>
          <a:blip r:embed="rId2"/>
          <a:stretch>
            <a:fillRect/>
          </a:stretch>
        </p:blipFill>
        <p:spPr>
          <a:xfrm>
            <a:off x="6525145" y="2849361"/>
            <a:ext cx="4229100" cy="2420908"/>
          </a:xfrm>
          <a:prstGeom prst="rect">
            <a:avLst/>
          </a:prstGeom>
        </p:spPr>
      </p:pic>
    </p:spTree>
    <p:extLst>
      <p:ext uri="{BB962C8B-B14F-4D97-AF65-F5344CB8AC3E}">
        <p14:creationId xmlns:p14="http://schemas.microsoft.com/office/powerpoint/2010/main" xmlns="" val="356974290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3773" y="1300786"/>
            <a:ext cx="10637251" cy="2141662"/>
          </a:xfrm>
        </p:spPr>
        <p:txBody>
          <a:bodyPr>
            <a:normAutofit fontScale="90000"/>
          </a:bodyPr>
          <a:lstStyle/>
          <a:p>
            <a:r>
              <a:rPr lang="en-IN" dirty="0" smtClean="0"/>
              <a:t/>
            </a:r>
            <a:br>
              <a:rPr lang="en-IN" dirty="0" smtClean="0"/>
            </a:br>
            <a:r>
              <a:rPr lang="en-IN" dirty="0"/>
              <a:t/>
            </a:r>
            <a:br>
              <a:rPr lang="en-IN" dirty="0"/>
            </a:br>
            <a:r>
              <a:rPr lang="en-IN" dirty="0" smtClean="0"/>
              <a:t>Decoders</a:t>
            </a:r>
            <a:endParaRPr lang="en-IN" dirty="0"/>
          </a:p>
        </p:txBody>
      </p:sp>
    </p:spTree>
    <p:extLst>
      <p:ext uri="{BB962C8B-B14F-4D97-AF65-F5344CB8AC3E}">
        <p14:creationId xmlns:p14="http://schemas.microsoft.com/office/powerpoint/2010/main" xmlns="" val="5567945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674255"/>
            <a:ext cx="10363826" cy="3606084"/>
          </a:xfrm>
          <a:prstGeom prst="rect">
            <a:avLst/>
          </a:prstGeom>
        </p:spPr>
        <p:txBody>
          <a:bodyPr>
            <a:normAutofit/>
          </a:bodyPr>
          <a:lstStyle/>
          <a:p>
            <a:r>
              <a:rPr lang="en-IN" sz="2400" cap="none" dirty="0" smtClean="0"/>
              <a:t>The combinational circuit that change the binary information into 2</a:t>
            </a:r>
            <a:r>
              <a:rPr lang="en-IN" sz="2400" cap="none" baseline="30000" dirty="0" smtClean="0"/>
              <a:t>N</a:t>
            </a:r>
            <a:r>
              <a:rPr lang="en-IN" sz="2400" cap="none" dirty="0" smtClean="0"/>
              <a:t> output lines is known as </a:t>
            </a:r>
            <a:r>
              <a:rPr lang="en-IN" sz="2400" b="1" cap="none" dirty="0" smtClean="0"/>
              <a:t>decoders.</a:t>
            </a:r>
            <a:r>
              <a:rPr lang="en-IN" sz="2400" cap="none" dirty="0" smtClean="0"/>
              <a:t> </a:t>
            </a:r>
          </a:p>
          <a:p>
            <a:r>
              <a:rPr lang="en-IN" sz="2400" cap="none" dirty="0" smtClean="0"/>
              <a:t>In simple words, the </a:t>
            </a:r>
            <a:r>
              <a:rPr lang="en-IN" sz="2400" b="1" cap="none" dirty="0" smtClean="0"/>
              <a:t>decoder</a:t>
            </a:r>
            <a:r>
              <a:rPr lang="en-IN" sz="2400" cap="none" dirty="0" smtClean="0"/>
              <a:t> performs the reverse operation of the </a:t>
            </a:r>
            <a:r>
              <a:rPr lang="en-IN" sz="2400" b="1" cap="none" dirty="0" smtClean="0"/>
              <a:t>encoder</a:t>
            </a:r>
            <a:r>
              <a:rPr lang="en-IN" sz="2400" cap="none" dirty="0" smtClean="0"/>
              <a:t>. At a time, only one input line is activated for simplicity. </a:t>
            </a:r>
          </a:p>
          <a:p>
            <a:r>
              <a:rPr lang="en-IN" sz="2400" cap="none" dirty="0" smtClean="0"/>
              <a:t>The produced 2</a:t>
            </a:r>
            <a:r>
              <a:rPr lang="en-IN" sz="2400" cap="none" baseline="30000" dirty="0" smtClean="0"/>
              <a:t>n</a:t>
            </a:r>
            <a:r>
              <a:rPr lang="en-IN" sz="2400" cap="none" dirty="0" smtClean="0"/>
              <a:t>-bit output code is equivalent to the binary information.</a:t>
            </a:r>
          </a:p>
          <a:p>
            <a:r>
              <a:rPr lang="en-IN" sz="2400" cap="none" dirty="0" smtClean="0"/>
              <a:t>A particular application of decoder is a Binary-to-Octal conversion.</a:t>
            </a: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101</a:t>
            </a:fld>
            <a:endParaRPr lang="en-US" dirty="0"/>
          </a:p>
        </p:txBody>
      </p:sp>
      <p:sp>
        <p:nvSpPr>
          <p:cNvPr id="2" name="Title 1"/>
          <p:cNvSpPr>
            <a:spLocks noGrp="1"/>
          </p:cNvSpPr>
          <p:nvPr>
            <p:ph type="title"/>
          </p:nvPr>
        </p:nvSpPr>
        <p:spPr>
          <a:xfrm>
            <a:off x="913775" y="618518"/>
            <a:ext cx="10364451" cy="695128"/>
          </a:xfrm>
        </p:spPr>
        <p:txBody>
          <a:bodyPr>
            <a:normAutofit fontScale="90000"/>
          </a:bodyPr>
          <a:lstStyle/>
          <a:p>
            <a:r>
              <a:rPr lang="en-IN" dirty="0" smtClean="0"/>
              <a:t>decoders</a:t>
            </a:r>
            <a:endParaRPr lang="en-IN" dirty="0"/>
          </a:p>
        </p:txBody>
      </p:sp>
    </p:spTree>
    <p:extLst>
      <p:ext uri="{BB962C8B-B14F-4D97-AF65-F5344CB8AC3E}">
        <p14:creationId xmlns:p14="http://schemas.microsoft.com/office/powerpoint/2010/main" xmlns="" val="34335242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1921573"/>
          </a:xfrm>
          <a:prstGeom prst="rect">
            <a:avLst/>
          </a:prstGeom>
        </p:spPr>
        <p:txBody>
          <a:bodyPr/>
          <a:lstStyle/>
          <a:p>
            <a:r>
              <a:rPr lang="en-IN" sz="2400" dirty="0"/>
              <a:t>2 to 4 line decoder</a:t>
            </a:r>
          </a:p>
          <a:p>
            <a:r>
              <a:rPr lang="en-IN" sz="2400" dirty="0"/>
              <a:t>3 to 8 line decoder</a:t>
            </a:r>
          </a:p>
          <a:p>
            <a:r>
              <a:rPr lang="en-IN" sz="2400" dirty="0"/>
              <a:t>4 to 16 line Decoder</a:t>
            </a:r>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102</a:t>
            </a:fld>
            <a:endParaRPr lang="en-US" dirty="0"/>
          </a:p>
        </p:txBody>
      </p:sp>
      <p:sp>
        <p:nvSpPr>
          <p:cNvPr id="2" name="Title 1"/>
          <p:cNvSpPr>
            <a:spLocks noGrp="1"/>
          </p:cNvSpPr>
          <p:nvPr>
            <p:ph type="title"/>
          </p:nvPr>
        </p:nvSpPr>
        <p:spPr/>
        <p:txBody>
          <a:bodyPr/>
          <a:lstStyle/>
          <a:p>
            <a:r>
              <a:rPr lang="en-IN" dirty="0" smtClean="0"/>
              <a:t>Types of decoders</a:t>
            </a:r>
            <a:endParaRPr lang="en-IN" dirty="0"/>
          </a:p>
        </p:txBody>
      </p:sp>
    </p:spTree>
    <p:extLst>
      <p:ext uri="{BB962C8B-B14F-4D97-AF65-F5344CB8AC3E}">
        <p14:creationId xmlns:p14="http://schemas.microsoft.com/office/powerpoint/2010/main" xmlns="" val="6024862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3"/>
            <a:ext cx="10363826" cy="2140514"/>
          </a:xfrm>
          <a:prstGeom prst="rect">
            <a:avLst/>
          </a:prstGeom>
        </p:spPr>
        <p:txBody>
          <a:bodyPr>
            <a:normAutofit/>
          </a:bodyPr>
          <a:lstStyle/>
          <a:p>
            <a:r>
              <a:rPr lang="en-IN" sz="2400" cap="none" dirty="0" smtClean="0"/>
              <a:t>In the 2 to 4 line decoder, there is a total of three inputs, i.e., A</a:t>
            </a:r>
            <a:r>
              <a:rPr lang="en-IN" sz="2400" cap="none" baseline="-25000" dirty="0" smtClean="0"/>
              <a:t>0</a:t>
            </a:r>
            <a:r>
              <a:rPr lang="en-IN" sz="2400" cap="none" dirty="0" smtClean="0"/>
              <a:t>, and A</a:t>
            </a:r>
            <a:r>
              <a:rPr lang="en-IN" sz="2400" cap="none" baseline="-25000" dirty="0" smtClean="0"/>
              <a:t>1</a:t>
            </a:r>
            <a:r>
              <a:rPr lang="en-IN" sz="2400" cap="none" dirty="0" smtClean="0"/>
              <a:t> and E and four outputs, i.e., Y</a:t>
            </a:r>
            <a:r>
              <a:rPr lang="en-IN" sz="2400" cap="none" baseline="-25000" dirty="0" smtClean="0"/>
              <a:t>0</a:t>
            </a:r>
            <a:r>
              <a:rPr lang="en-IN" sz="2400" cap="none" dirty="0" smtClean="0"/>
              <a:t>, Y</a:t>
            </a:r>
            <a:r>
              <a:rPr lang="en-IN" sz="2400" cap="none" baseline="-25000" dirty="0" smtClean="0"/>
              <a:t>1</a:t>
            </a:r>
            <a:r>
              <a:rPr lang="en-IN" sz="2400" cap="none" dirty="0" smtClean="0"/>
              <a:t>, Y</a:t>
            </a:r>
            <a:r>
              <a:rPr lang="en-IN" sz="2400" cap="none" baseline="-25000" dirty="0" smtClean="0"/>
              <a:t>2</a:t>
            </a:r>
            <a:r>
              <a:rPr lang="en-IN" sz="2400" cap="none" dirty="0" smtClean="0"/>
              <a:t>, and Y</a:t>
            </a:r>
            <a:r>
              <a:rPr lang="en-IN" sz="2400" cap="none" baseline="-25000" dirty="0" smtClean="0"/>
              <a:t>3</a:t>
            </a:r>
            <a:r>
              <a:rPr lang="en-IN" sz="2400" cap="none" dirty="0" smtClean="0"/>
              <a:t>. </a:t>
            </a:r>
          </a:p>
          <a:p>
            <a:r>
              <a:rPr lang="en-IN" sz="2400" cap="none" dirty="0" smtClean="0"/>
              <a:t>For each combination of inputs, when the enable 'e' is set to 1, one of these four outputs will be 1.</a:t>
            </a: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103</a:t>
            </a:fld>
            <a:endParaRPr lang="en-US" dirty="0"/>
          </a:p>
        </p:txBody>
      </p:sp>
      <p:sp>
        <p:nvSpPr>
          <p:cNvPr id="2" name="Title 1"/>
          <p:cNvSpPr>
            <a:spLocks noGrp="1"/>
          </p:cNvSpPr>
          <p:nvPr>
            <p:ph type="title"/>
          </p:nvPr>
        </p:nvSpPr>
        <p:spPr/>
        <p:txBody>
          <a:bodyPr/>
          <a:lstStyle/>
          <a:p>
            <a:r>
              <a:rPr lang="en-IN" dirty="0"/>
              <a:t>2 to 4 line </a:t>
            </a:r>
            <a:r>
              <a:rPr lang="en-IN" dirty="0" smtClean="0"/>
              <a:t>decoder</a:t>
            </a:r>
            <a:endParaRPr lang="en-IN" dirty="0"/>
          </a:p>
        </p:txBody>
      </p:sp>
    </p:spTree>
    <p:extLst>
      <p:ext uri="{BB962C8B-B14F-4D97-AF65-F5344CB8AC3E}">
        <p14:creationId xmlns:p14="http://schemas.microsoft.com/office/powerpoint/2010/main" xmlns="" val="15330391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cod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4124325" y="2477294"/>
            <a:ext cx="3943350" cy="25336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104</a:t>
            </a:fld>
            <a:endParaRPr lang="en-US" dirty="0"/>
          </a:p>
        </p:txBody>
      </p:sp>
      <p:sp>
        <p:nvSpPr>
          <p:cNvPr id="2" name="Title 1"/>
          <p:cNvSpPr>
            <a:spLocks noGrp="1"/>
          </p:cNvSpPr>
          <p:nvPr>
            <p:ph type="title"/>
          </p:nvPr>
        </p:nvSpPr>
        <p:spPr/>
        <p:txBody>
          <a:bodyPr/>
          <a:lstStyle/>
          <a:p>
            <a:r>
              <a:rPr lang="en-IN" dirty="0" smtClean="0"/>
              <a:t>Block diagram</a:t>
            </a:r>
            <a:endParaRPr lang="en-IN" dirty="0"/>
          </a:p>
        </p:txBody>
      </p:sp>
    </p:spTree>
    <p:extLst>
      <p:ext uri="{BB962C8B-B14F-4D97-AF65-F5344CB8AC3E}">
        <p14:creationId xmlns:p14="http://schemas.microsoft.com/office/powerpoint/2010/main" xmlns="" val="2997100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cod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3662362" y="2558256"/>
            <a:ext cx="4867275" cy="23717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105</a:t>
            </a:fld>
            <a:endParaRPr lang="en-US" dirty="0"/>
          </a:p>
        </p:txBody>
      </p:sp>
      <p:sp>
        <p:nvSpPr>
          <p:cNvPr id="2" name="Title 1"/>
          <p:cNvSpPr>
            <a:spLocks noGrp="1"/>
          </p:cNvSpPr>
          <p:nvPr>
            <p:ph type="title"/>
          </p:nvPr>
        </p:nvSpPr>
        <p:spPr/>
        <p:txBody>
          <a:bodyPr/>
          <a:lstStyle/>
          <a:p>
            <a:r>
              <a:rPr lang="en-IN" dirty="0" smtClean="0"/>
              <a:t>Truth table</a:t>
            </a:r>
            <a:endParaRPr lang="en-IN" dirty="0"/>
          </a:p>
        </p:txBody>
      </p:sp>
    </p:spTree>
    <p:extLst>
      <p:ext uri="{BB962C8B-B14F-4D97-AF65-F5344CB8AC3E}">
        <p14:creationId xmlns:p14="http://schemas.microsoft.com/office/powerpoint/2010/main" xmlns="" val="29172650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lstStyle/>
          <a:p>
            <a:r>
              <a:rPr lang="en-IN" sz="2400" cap="none" dirty="0" smtClean="0"/>
              <a:t>The logical expression of the term Y0, Y0, Y2, and Y3 is as follows</a:t>
            </a:r>
            <a:r>
              <a:rPr lang="en-IN" dirty="0" smtClean="0"/>
              <a:t>:</a:t>
            </a:r>
            <a:endParaRPr lang="en-IN" dirty="0"/>
          </a:p>
          <a:p>
            <a:endParaRPr lang="en-IN" dirty="0"/>
          </a:p>
          <a:p>
            <a:pPr lvl="4"/>
            <a:r>
              <a:rPr lang="en-IN" sz="2400" dirty="0"/>
              <a:t>Y3=E.A1.A0</a:t>
            </a:r>
          </a:p>
          <a:p>
            <a:pPr lvl="4"/>
            <a:r>
              <a:rPr lang="en-IN" sz="2400" dirty="0"/>
              <a:t>Y2=E.A1.A0'</a:t>
            </a:r>
          </a:p>
          <a:p>
            <a:pPr lvl="4"/>
            <a:r>
              <a:rPr lang="en-IN" sz="2400" dirty="0"/>
              <a:t>Y1=E.A1'.A0</a:t>
            </a:r>
          </a:p>
          <a:p>
            <a:pPr lvl="4"/>
            <a:r>
              <a:rPr lang="en-IN" sz="2400" dirty="0"/>
              <a:t>Y0=E.A1'.A0'</a:t>
            </a:r>
          </a:p>
        </p:txBody>
      </p:sp>
      <p:sp>
        <p:nvSpPr>
          <p:cNvPr id="6" name="Slide Number Placeholder 5"/>
          <p:cNvSpPr>
            <a:spLocks noGrp="1"/>
          </p:cNvSpPr>
          <p:nvPr>
            <p:ph type="sldNum" sz="quarter" idx="12"/>
          </p:nvPr>
        </p:nvSpPr>
        <p:spPr/>
        <p:txBody>
          <a:bodyPr/>
          <a:lstStyle/>
          <a:p>
            <a:fld id="{6D22F896-40B5-4ADD-8801-0D06FADFA095}" type="slidenum">
              <a:rPr lang="en-US" smtClean="0"/>
              <a:pPr/>
              <a:t>106</a:t>
            </a:fld>
            <a:endParaRPr lang="en-US" dirty="0"/>
          </a:p>
        </p:txBody>
      </p:sp>
      <p:sp>
        <p:nvSpPr>
          <p:cNvPr id="2" name="Title 1"/>
          <p:cNvSpPr>
            <a:spLocks noGrp="1"/>
          </p:cNvSpPr>
          <p:nvPr>
            <p:ph type="title"/>
          </p:nvPr>
        </p:nvSpPr>
        <p:spPr/>
        <p:txBody>
          <a:bodyPr/>
          <a:lstStyle/>
          <a:p>
            <a:r>
              <a:rPr lang="en-IN" dirty="0" smtClean="0"/>
              <a:t>Logical expression</a:t>
            </a:r>
            <a:endParaRPr lang="en-IN" dirty="0"/>
          </a:p>
        </p:txBody>
      </p:sp>
    </p:spTree>
    <p:extLst>
      <p:ext uri="{BB962C8B-B14F-4D97-AF65-F5344CB8AC3E}">
        <p14:creationId xmlns:p14="http://schemas.microsoft.com/office/powerpoint/2010/main" xmlns="" val="2240382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ecod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794715" y="1455313"/>
            <a:ext cx="6697015" cy="43358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107</a:t>
            </a:fld>
            <a:endParaRPr lang="en-US" dirty="0"/>
          </a:p>
        </p:txBody>
      </p:sp>
      <p:sp>
        <p:nvSpPr>
          <p:cNvPr id="2" name="Title 1"/>
          <p:cNvSpPr>
            <a:spLocks noGrp="1"/>
          </p:cNvSpPr>
          <p:nvPr>
            <p:ph type="title"/>
          </p:nvPr>
        </p:nvSpPr>
        <p:spPr>
          <a:xfrm>
            <a:off x="913774" y="-244367"/>
            <a:ext cx="10364451" cy="1596177"/>
          </a:xfrm>
        </p:spPr>
        <p:txBody>
          <a:bodyPr/>
          <a:lstStyle/>
          <a:p>
            <a:r>
              <a:rPr lang="en-IN" dirty="0" smtClean="0"/>
              <a:t>Logic circuit</a:t>
            </a:r>
            <a:endParaRPr lang="en-IN" dirty="0"/>
          </a:p>
        </p:txBody>
      </p:sp>
    </p:spTree>
    <p:extLst>
      <p:ext uri="{BB962C8B-B14F-4D97-AF65-F5344CB8AC3E}">
        <p14:creationId xmlns:p14="http://schemas.microsoft.com/office/powerpoint/2010/main" xmlns="" val="32621246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3"/>
            <a:ext cx="10363826" cy="2797336"/>
          </a:xfrm>
          <a:prstGeom prst="rect">
            <a:avLst/>
          </a:prstGeom>
        </p:spPr>
        <p:txBody>
          <a:bodyPr>
            <a:normAutofit/>
          </a:bodyPr>
          <a:lstStyle/>
          <a:p>
            <a:r>
              <a:rPr lang="en-IN" sz="2400" cap="none" dirty="0" smtClean="0"/>
              <a:t>The 3 to 8 line decoder is also known as </a:t>
            </a:r>
            <a:r>
              <a:rPr lang="en-IN" sz="2400" b="1" cap="none" dirty="0" smtClean="0"/>
              <a:t>binary to octal decoder</a:t>
            </a:r>
            <a:r>
              <a:rPr lang="en-IN" sz="2400" cap="none" dirty="0" smtClean="0"/>
              <a:t>. </a:t>
            </a:r>
          </a:p>
          <a:p>
            <a:r>
              <a:rPr lang="en-IN" sz="2400" cap="none" dirty="0" smtClean="0"/>
              <a:t>In a 3 to 8 line decoder, there is a total of eight outputs, i.e., Y</a:t>
            </a:r>
            <a:r>
              <a:rPr lang="en-IN" sz="2400" cap="none" baseline="-25000" dirty="0" smtClean="0"/>
              <a:t>0</a:t>
            </a:r>
            <a:r>
              <a:rPr lang="en-IN" sz="2400" cap="none" dirty="0" smtClean="0"/>
              <a:t>, Y</a:t>
            </a:r>
            <a:r>
              <a:rPr lang="en-IN" sz="2400" cap="none" baseline="-25000" dirty="0" smtClean="0"/>
              <a:t>1</a:t>
            </a:r>
            <a:r>
              <a:rPr lang="en-IN" sz="2400" cap="none" dirty="0" smtClean="0"/>
              <a:t>, Y</a:t>
            </a:r>
            <a:r>
              <a:rPr lang="en-IN" sz="2400" cap="none" baseline="-25000" dirty="0" smtClean="0"/>
              <a:t>2</a:t>
            </a:r>
            <a:r>
              <a:rPr lang="en-IN" sz="2400" cap="none" dirty="0" smtClean="0"/>
              <a:t>, Y</a:t>
            </a:r>
            <a:r>
              <a:rPr lang="en-IN" sz="2400" cap="none" baseline="-25000" dirty="0" smtClean="0"/>
              <a:t>3</a:t>
            </a:r>
            <a:r>
              <a:rPr lang="en-IN" sz="2400" cap="none" dirty="0" smtClean="0"/>
              <a:t>, Y</a:t>
            </a:r>
            <a:r>
              <a:rPr lang="en-IN" sz="2400" cap="none" baseline="-25000" dirty="0" smtClean="0"/>
              <a:t>4</a:t>
            </a:r>
            <a:r>
              <a:rPr lang="en-IN" sz="2400" cap="none" dirty="0" smtClean="0"/>
              <a:t>, Y</a:t>
            </a:r>
            <a:r>
              <a:rPr lang="en-IN" sz="2400" cap="none" baseline="-25000" dirty="0" smtClean="0"/>
              <a:t>5</a:t>
            </a:r>
            <a:r>
              <a:rPr lang="en-IN" sz="2400" cap="none" dirty="0" smtClean="0"/>
              <a:t>, Y</a:t>
            </a:r>
            <a:r>
              <a:rPr lang="en-IN" sz="2400" cap="none" baseline="-25000" dirty="0" smtClean="0"/>
              <a:t>6</a:t>
            </a:r>
            <a:r>
              <a:rPr lang="en-IN" sz="2400" cap="none" dirty="0" smtClean="0"/>
              <a:t>, and Y</a:t>
            </a:r>
            <a:r>
              <a:rPr lang="en-IN" sz="2400" cap="none" baseline="-25000" dirty="0" smtClean="0"/>
              <a:t>7</a:t>
            </a:r>
            <a:r>
              <a:rPr lang="en-IN" sz="2400" cap="none" dirty="0" smtClean="0"/>
              <a:t> and three outputs, i.e., A</a:t>
            </a:r>
            <a:r>
              <a:rPr lang="en-IN" sz="2400" cap="none" baseline="-25000" dirty="0" smtClean="0"/>
              <a:t>0</a:t>
            </a:r>
            <a:r>
              <a:rPr lang="en-IN" sz="2400" cap="none" dirty="0" smtClean="0"/>
              <a:t>, A1, and A</a:t>
            </a:r>
            <a:r>
              <a:rPr lang="en-IN" sz="2400" cap="none" baseline="-25000" dirty="0" smtClean="0"/>
              <a:t>2</a:t>
            </a:r>
            <a:r>
              <a:rPr lang="en-IN" sz="2400" cap="none" dirty="0" smtClean="0"/>
              <a:t>. </a:t>
            </a:r>
          </a:p>
          <a:p>
            <a:r>
              <a:rPr lang="en-IN" sz="2400" cap="none" dirty="0" smtClean="0"/>
              <a:t>This circuit has an enable input 'E'. Just like 2 to 4 line decoder, when enable 'E' is set to 1, one of these four outputs will be 1.</a:t>
            </a:r>
            <a:endParaRPr lang="en-IN" sz="24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108</a:t>
            </a:fld>
            <a:endParaRPr lang="en-US" dirty="0"/>
          </a:p>
        </p:txBody>
      </p:sp>
      <p:sp>
        <p:nvSpPr>
          <p:cNvPr id="2" name="Title 1"/>
          <p:cNvSpPr>
            <a:spLocks noGrp="1"/>
          </p:cNvSpPr>
          <p:nvPr>
            <p:ph type="title"/>
          </p:nvPr>
        </p:nvSpPr>
        <p:spPr/>
        <p:txBody>
          <a:bodyPr/>
          <a:lstStyle/>
          <a:p>
            <a:r>
              <a:rPr lang="en-IN" dirty="0"/>
              <a:t>3 to 8 line </a:t>
            </a:r>
            <a:r>
              <a:rPr lang="en-IN" dirty="0" smtClean="0"/>
              <a:t>decoder</a:t>
            </a:r>
            <a:endParaRPr lang="en-IN" dirty="0"/>
          </a:p>
        </p:txBody>
      </p:sp>
    </p:spTree>
    <p:extLst>
      <p:ext uri="{BB962C8B-B14F-4D97-AF65-F5344CB8AC3E}">
        <p14:creationId xmlns:p14="http://schemas.microsoft.com/office/powerpoint/2010/main" xmlns="" val="2082252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ecod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3857625" y="2272506"/>
            <a:ext cx="4476750" cy="29432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109</a:t>
            </a:fld>
            <a:endParaRPr lang="en-US" dirty="0"/>
          </a:p>
        </p:txBody>
      </p:sp>
      <p:sp>
        <p:nvSpPr>
          <p:cNvPr id="2" name="Title 1"/>
          <p:cNvSpPr>
            <a:spLocks noGrp="1"/>
          </p:cNvSpPr>
          <p:nvPr>
            <p:ph type="title"/>
          </p:nvPr>
        </p:nvSpPr>
        <p:spPr/>
        <p:txBody>
          <a:bodyPr/>
          <a:lstStyle/>
          <a:p>
            <a:r>
              <a:rPr lang="en-IN" dirty="0" smtClean="0"/>
              <a:t>Block diagram</a:t>
            </a:r>
            <a:endParaRPr lang="en-IN" dirty="0"/>
          </a:p>
        </p:txBody>
      </p:sp>
    </p:spTree>
    <p:extLst>
      <p:ext uri="{BB962C8B-B14F-4D97-AF65-F5344CB8AC3E}">
        <p14:creationId xmlns:p14="http://schemas.microsoft.com/office/powerpoint/2010/main" xmlns="" val="295739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014494" y="1481138"/>
            <a:ext cx="6163012" cy="4525962"/>
          </a:xfrm>
          <a:prstGeom prst="rect">
            <a:avLst/>
          </a:prstGeom>
        </p:spPr>
      </p:pic>
      <p:sp>
        <p:nvSpPr>
          <p:cNvPr id="5" name="Slide Number Placeholder 4"/>
          <p:cNvSpPr>
            <a:spLocks noGrp="1"/>
          </p:cNvSpPr>
          <p:nvPr>
            <p:ph type="sldNum" sz="quarter" idx="12"/>
          </p:nvPr>
        </p:nvSpPr>
        <p:spPr/>
        <p:txBody>
          <a:bodyPr/>
          <a:lstStyle/>
          <a:p>
            <a:fld id="{E97799C9-84D9-46D2-A11E-BCF8A720529D}" type="slidenum">
              <a:rPr lang="en-US" smtClean="0"/>
              <a:pPr/>
              <a:t>11</a:t>
            </a:fld>
            <a:endParaRPr lang="en-US" dirty="0"/>
          </a:p>
        </p:txBody>
      </p:sp>
      <p:sp>
        <p:nvSpPr>
          <p:cNvPr id="2" name="Title 1"/>
          <p:cNvSpPr>
            <a:spLocks noGrp="1"/>
          </p:cNvSpPr>
          <p:nvPr>
            <p:ph type="title"/>
          </p:nvPr>
        </p:nvSpPr>
        <p:spPr/>
        <p:txBody>
          <a:bodyPr/>
          <a:lstStyle/>
          <a:p>
            <a:r>
              <a:rPr lang="en-IN" dirty="0" smtClean="0"/>
              <a:t>UNIVERSAL LOGIC</a:t>
            </a:r>
            <a:endParaRPr lang="en-IN" dirty="0"/>
          </a:p>
        </p:txBody>
      </p:sp>
    </p:spTree>
    <p:extLst>
      <p:ext uri="{BB962C8B-B14F-4D97-AF65-F5344CB8AC3E}">
        <p14:creationId xmlns:p14="http://schemas.microsoft.com/office/powerpoint/2010/main" xmlns="" val="115895256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cod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163650" y="1906074"/>
            <a:ext cx="8100812" cy="385503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110</a:t>
            </a:fld>
            <a:endParaRPr lang="en-US" dirty="0"/>
          </a:p>
        </p:txBody>
      </p:sp>
      <p:sp>
        <p:nvSpPr>
          <p:cNvPr id="2" name="Title 1"/>
          <p:cNvSpPr>
            <a:spLocks noGrp="1"/>
          </p:cNvSpPr>
          <p:nvPr>
            <p:ph type="title"/>
          </p:nvPr>
        </p:nvSpPr>
        <p:spPr>
          <a:xfrm>
            <a:off x="913775" y="618518"/>
            <a:ext cx="10364451" cy="669370"/>
          </a:xfrm>
        </p:spPr>
        <p:txBody>
          <a:bodyPr>
            <a:normAutofit fontScale="90000"/>
          </a:bodyPr>
          <a:lstStyle/>
          <a:p>
            <a:r>
              <a:rPr lang="en-IN" dirty="0" smtClean="0"/>
              <a:t>Truth table</a:t>
            </a:r>
            <a:endParaRPr lang="en-IN" dirty="0"/>
          </a:p>
        </p:txBody>
      </p:sp>
    </p:spTree>
    <p:extLst>
      <p:ext uri="{BB962C8B-B14F-4D97-AF65-F5344CB8AC3E}">
        <p14:creationId xmlns:p14="http://schemas.microsoft.com/office/powerpoint/2010/main" xmlns="" val="29504045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635617"/>
            <a:ext cx="10363826" cy="4155583"/>
          </a:xfrm>
          <a:prstGeom prst="rect">
            <a:avLst/>
          </a:prstGeom>
        </p:spPr>
        <p:txBody>
          <a:bodyPr>
            <a:normAutofit/>
          </a:bodyPr>
          <a:lstStyle/>
          <a:p>
            <a:r>
              <a:rPr lang="es-ES" sz="2400" cap="none" dirty="0" err="1" smtClean="0"/>
              <a:t>The</a:t>
            </a:r>
            <a:r>
              <a:rPr lang="es-ES" sz="2400" cap="none" dirty="0" smtClean="0"/>
              <a:t> </a:t>
            </a:r>
            <a:r>
              <a:rPr lang="es-ES" sz="2400" cap="none" dirty="0" err="1" smtClean="0"/>
              <a:t>logical</a:t>
            </a:r>
            <a:r>
              <a:rPr lang="es-ES" sz="2400" cap="none" dirty="0" smtClean="0"/>
              <a:t> </a:t>
            </a:r>
            <a:r>
              <a:rPr lang="es-ES" sz="2400" cap="none" dirty="0" err="1" smtClean="0"/>
              <a:t>expression</a:t>
            </a:r>
            <a:r>
              <a:rPr lang="es-ES" sz="2400" cap="none" dirty="0" smtClean="0"/>
              <a:t> of </a:t>
            </a:r>
            <a:r>
              <a:rPr lang="es-ES" sz="2400" cap="none" dirty="0" err="1" smtClean="0"/>
              <a:t>the</a:t>
            </a:r>
            <a:r>
              <a:rPr lang="es-ES" sz="2400" cap="none" dirty="0" smtClean="0"/>
              <a:t> </a:t>
            </a:r>
            <a:r>
              <a:rPr lang="es-ES" sz="2400" cap="none" dirty="0" err="1" smtClean="0"/>
              <a:t>term</a:t>
            </a:r>
            <a:r>
              <a:rPr lang="es-ES" sz="2400" cap="none" dirty="0" smtClean="0"/>
              <a:t> Y</a:t>
            </a:r>
            <a:r>
              <a:rPr lang="es-ES" sz="2400" cap="none" baseline="-25000" dirty="0" smtClean="0"/>
              <a:t>0</a:t>
            </a:r>
            <a:r>
              <a:rPr lang="es-ES" sz="2400" cap="none" dirty="0" smtClean="0"/>
              <a:t>, Y</a:t>
            </a:r>
            <a:r>
              <a:rPr lang="es-ES" sz="2400" cap="none" baseline="-25000" dirty="0" smtClean="0"/>
              <a:t>1</a:t>
            </a:r>
            <a:r>
              <a:rPr lang="es-ES" sz="2400" cap="none" dirty="0" smtClean="0"/>
              <a:t>, Y</a:t>
            </a:r>
            <a:r>
              <a:rPr lang="es-ES" sz="2400" cap="none" baseline="-25000" dirty="0" smtClean="0"/>
              <a:t>2</a:t>
            </a:r>
            <a:r>
              <a:rPr lang="es-ES" sz="2400" cap="none" dirty="0" smtClean="0"/>
              <a:t>, Y</a:t>
            </a:r>
            <a:r>
              <a:rPr lang="es-ES" sz="2400" cap="none" baseline="-25000" dirty="0" smtClean="0"/>
              <a:t>3</a:t>
            </a:r>
            <a:r>
              <a:rPr lang="es-ES" sz="2400" cap="none" dirty="0" smtClean="0"/>
              <a:t>, Y</a:t>
            </a:r>
            <a:r>
              <a:rPr lang="es-ES" sz="2400" cap="none" baseline="-25000" dirty="0" smtClean="0"/>
              <a:t>4</a:t>
            </a:r>
            <a:r>
              <a:rPr lang="es-ES" sz="2400" cap="none" dirty="0" smtClean="0"/>
              <a:t>, Y</a:t>
            </a:r>
            <a:r>
              <a:rPr lang="es-ES" sz="2400" cap="none" baseline="-25000" dirty="0" smtClean="0"/>
              <a:t>5</a:t>
            </a:r>
            <a:r>
              <a:rPr lang="es-ES" sz="2400" cap="none" dirty="0" smtClean="0"/>
              <a:t>, Y</a:t>
            </a:r>
            <a:r>
              <a:rPr lang="es-ES" sz="2400" cap="none" baseline="-25000" dirty="0" smtClean="0"/>
              <a:t>6</a:t>
            </a:r>
            <a:r>
              <a:rPr lang="es-ES" sz="2400" cap="none" dirty="0" smtClean="0"/>
              <a:t>, and Y</a:t>
            </a:r>
            <a:r>
              <a:rPr lang="es-ES" sz="2400" cap="none" baseline="-25000" dirty="0" smtClean="0"/>
              <a:t>7</a:t>
            </a:r>
            <a:r>
              <a:rPr lang="es-ES" sz="2400" cap="none" dirty="0" smtClean="0"/>
              <a:t> </a:t>
            </a:r>
            <a:r>
              <a:rPr lang="es-ES" sz="2400" cap="none" dirty="0" err="1" smtClean="0"/>
              <a:t>is</a:t>
            </a:r>
            <a:r>
              <a:rPr lang="es-ES" sz="2400" cap="none" dirty="0" smtClean="0"/>
              <a:t> as </a:t>
            </a:r>
            <a:r>
              <a:rPr lang="es-ES" sz="2400" cap="none" dirty="0" err="1" smtClean="0"/>
              <a:t>follows</a:t>
            </a:r>
            <a:r>
              <a:rPr lang="es-ES" sz="2400" cap="none" dirty="0" smtClean="0"/>
              <a:t>:</a:t>
            </a:r>
          </a:p>
          <a:p>
            <a:pPr lvl="4"/>
            <a:r>
              <a:rPr lang="es-ES" sz="2400" dirty="0" smtClean="0"/>
              <a:t>Y</a:t>
            </a:r>
            <a:r>
              <a:rPr lang="es-ES" sz="2400" baseline="-25000" dirty="0" smtClean="0"/>
              <a:t>0</a:t>
            </a:r>
            <a:r>
              <a:rPr lang="es-ES" sz="2400" dirty="0" smtClean="0"/>
              <a:t>=A</a:t>
            </a:r>
            <a:r>
              <a:rPr lang="es-ES" sz="2400" baseline="-25000" dirty="0" smtClean="0"/>
              <a:t>0</a:t>
            </a:r>
            <a:r>
              <a:rPr lang="es-ES" sz="2400" dirty="0"/>
              <a:t>'.A</a:t>
            </a:r>
            <a:r>
              <a:rPr lang="es-ES" sz="2400" baseline="-25000" dirty="0"/>
              <a:t>1</a:t>
            </a:r>
            <a:r>
              <a:rPr lang="es-ES" sz="2400" dirty="0"/>
              <a:t>'.A</a:t>
            </a:r>
            <a:r>
              <a:rPr lang="es-ES" sz="2400" baseline="-25000" dirty="0"/>
              <a:t>2</a:t>
            </a:r>
            <a:r>
              <a:rPr lang="es-ES" sz="2400" dirty="0"/>
              <a:t>'</a:t>
            </a:r>
            <a:br>
              <a:rPr lang="es-ES" sz="2400" dirty="0"/>
            </a:br>
            <a:r>
              <a:rPr lang="es-ES" sz="2400" dirty="0"/>
              <a:t>Y</a:t>
            </a:r>
            <a:r>
              <a:rPr lang="es-ES" sz="2400" baseline="-25000" dirty="0"/>
              <a:t>1</a:t>
            </a:r>
            <a:r>
              <a:rPr lang="es-ES" sz="2400" dirty="0"/>
              <a:t>=A</a:t>
            </a:r>
            <a:r>
              <a:rPr lang="es-ES" sz="2400" baseline="-25000" dirty="0"/>
              <a:t>0</a:t>
            </a:r>
            <a:r>
              <a:rPr lang="es-ES" sz="2400" dirty="0"/>
              <a:t>.A</a:t>
            </a:r>
            <a:r>
              <a:rPr lang="es-ES" sz="2400" baseline="-25000" dirty="0"/>
              <a:t>1</a:t>
            </a:r>
            <a:r>
              <a:rPr lang="es-ES" sz="2400" dirty="0"/>
              <a:t>'.A</a:t>
            </a:r>
            <a:r>
              <a:rPr lang="es-ES" sz="2400" baseline="-25000" dirty="0"/>
              <a:t>2</a:t>
            </a:r>
            <a:r>
              <a:rPr lang="es-ES" sz="2400" dirty="0"/>
              <a:t>'</a:t>
            </a:r>
            <a:br>
              <a:rPr lang="es-ES" sz="2400" dirty="0"/>
            </a:br>
            <a:r>
              <a:rPr lang="es-ES" sz="2400" dirty="0"/>
              <a:t>Y</a:t>
            </a:r>
            <a:r>
              <a:rPr lang="es-ES" sz="2400" baseline="-25000" dirty="0"/>
              <a:t>2</a:t>
            </a:r>
            <a:r>
              <a:rPr lang="es-ES" sz="2400" dirty="0"/>
              <a:t>=A</a:t>
            </a:r>
            <a:r>
              <a:rPr lang="es-ES" sz="2400" baseline="-25000" dirty="0"/>
              <a:t>0</a:t>
            </a:r>
            <a:r>
              <a:rPr lang="es-ES" sz="2400" dirty="0"/>
              <a:t>'.A</a:t>
            </a:r>
            <a:r>
              <a:rPr lang="es-ES" sz="2400" baseline="-25000" dirty="0"/>
              <a:t>1</a:t>
            </a:r>
            <a:r>
              <a:rPr lang="es-ES" sz="2400" dirty="0"/>
              <a:t>.A</a:t>
            </a:r>
            <a:r>
              <a:rPr lang="es-ES" sz="2400" baseline="-25000" dirty="0"/>
              <a:t>2</a:t>
            </a:r>
            <a:r>
              <a:rPr lang="es-ES" sz="2400" dirty="0"/>
              <a:t>'</a:t>
            </a:r>
            <a:br>
              <a:rPr lang="es-ES" sz="2400" dirty="0"/>
            </a:br>
            <a:r>
              <a:rPr lang="es-ES" sz="2400" dirty="0"/>
              <a:t>Y</a:t>
            </a:r>
            <a:r>
              <a:rPr lang="es-ES" sz="2400" baseline="-25000" dirty="0"/>
              <a:t>3</a:t>
            </a:r>
            <a:r>
              <a:rPr lang="es-ES" sz="2400" dirty="0"/>
              <a:t>=A</a:t>
            </a:r>
            <a:r>
              <a:rPr lang="es-ES" sz="2400" baseline="-25000" dirty="0"/>
              <a:t>0</a:t>
            </a:r>
            <a:r>
              <a:rPr lang="es-ES" sz="2400" dirty="0"/>
              <a:t>.A</a:t>
            </a:r>
            <a:r>
              <a:rPr lang="es-ES" sz="2400" baseline="-25000" dirty="0"/>
              <a:t>1</a:t>
            </a:r>
            <a:r>
              <a:rPr lang="es-ES" sz="2400" dirty="0"/>
              <a:t>.A</a:t>
            </a:r>
            <a:r>
              <a:rPr lang="es-ES" sz="2400" baseline="-25000" dirty="0"/>
              <a:t>2</a:t>
            </a:r>
            <a:r>
              <a:rPr lang="es-ES" sz="2400" dirty="0"/>
              <a:t>'</a:t>
            </a:r>
            <a:br>
              <a:rPr lang="es-ES" sz="2400" dirty="0"/>
            </a:br>
            <a:r>
              <a:rPr lang="es-ES" sz="2400" dirty="0"/>
              <a:t>Y</a:t>
            </a:r>
            <a:r>
              <a:rPr lang="es-ES" sz="2400" baseline="-25000" dirty="0"/>
              <a:t>4</a:t>
            </a:r>
            <a:r>
              <a:rPr lang="es-ES" sz="2400" dirty="0"/>
              <a:t>=A</a:t>
            </a:r>
            <a:r>
              <a:rPr lang="es-ES" sz="2400" baseline="-25000" dirty="0"/>
              <a:t>0</a:t>
            </a:r>
            <a:r>
              <a:rPr lang="es-ES" sz="2400" dirty="0"/>
              <a:t>'.A</a:t>
            </a:r>
            <a:r>
              <a:rPr lang="es-ES" sz="2400" baseline="-25000" dirty="0"/>
              <a:t>1</a:t>
            </a:r>
            <a:r>
              <a:rPr lang="es-ES" sz="2400" dirty="0"/>
              <a:t>'.A</a:t>
            </a:r>
            <a:r>
              <a:rPr lang="es-ES" sz="2400" baseline="-25000" dirty="0"/>
              <a:t>2</a:t>
            </a:r>
            <a:r>
              <a:rPr lang="es-ES" sz="2400" dirty="0"/>
              <a:t/>
            </a:r>
            <a:br>
              <a:rPr lang="es-ES" sz="2400" dirty="0"/>
            </a:br>
            <a:r>
              <a:rPr lang="es-ES" sz="2400" dirty="0"/>
              <a:t>Y</a:t>
            </a:r>
            <a:r>
              <a:rPr lang="es-ES" sz="2400" baseline="-25000" dirty="0"/>
              <a:t>5</a:t>
            </a:r>
            <a:r>
              <a:rPr lang="es-ES" sz="2400" dirty="0"/>
              <a:t>=A</a:t>
            </a:r>
            <a:r>
              <a:rPr lang="es-ES" sz="2400" baseline="-25000" dirty="0"/>
              <a:t>0</a:t>
            </a:r>
            <a:r>
              <a:rPr lang="es-ES" sz="2400" dirty="0"/>
              <a:t>.A</a:t>
            </a:r>
            <a:r>
              <a:rPr lang="es-ES" sz="2400" baseline="-25000" dirty="0"/>
              <a:t>1</a:t>
            </a:r>
            <a:r>
              <a:rPr lang="es-ES" sz="2400" dirty="0"/>
              <a:t>'.A</a:t>
            </a:r>
            <a:r>
              <a:rPr lang="es-ES" sz="2400" baseline="-25000" dirty="0"/>
              <a:t>2</a:t>
            </a:r>
            <a:r>
              <a:rPr lang="es-ES" sz="2400" dirty="0"/>
              <a:t/>
            </a:r>
            <a:br>
              <a:rPr lang="es-ES" sz="2400" dirty="0"/>
            </a:br>
            <a:r>
              <a:rPr lang="es-ES" sz="2400" dirty="0"/>
              <a:t>Y</a:t>
            </a:r>
            <a:r>
              <a:rPr lang="es-ES" sz="2400" baseline="-25000" dirty="0"/>
              <a:t>6</a:t>
            </a:r>
            <a:r>
              <a:rPr lang="es-ES" sz="2400" dirty="0"/>
              <a:t>=A</a:t>
            </a:r>
            <a:r>
              <a:rPr lang="es-ES" sz="2400" baseline="-25000" dirty="0"/>
              <a:t>0</a:t>
            </a:r>
            <a:r>
              <a:rPr lang="es-ES" sz="2400" dirty="0"/>
              <a:t>'.A</a:t>
            </a:r>
            <a:r>
              <a:rPr lang="es-ES" sz="2400" baseline="-25000" dirty="0"/>
              <a:t>1</a:t>
            </a:r>
            <a:r>
              <a:rPr lang="es-ES" sz="2400" dirty="0"/>
              <a:t>.A</a:t>
            </a:r>
            <a:r>
              <a:rPr lang="es-ES" sz="2400" baseline="-25000" dirty="0"/>
              <a:t>2</a:t>
            </a:r>
            <a:r>
              <a:rPr lang="es-ES" sz="2400" dirty="0"/>
              <a:t/>
            </a:r>
            <a:br>
              <a:rPr lang="es-ES" sz="2400" dirty="0"/>
            </a:br>
            <a:r>
              <a:rPr lang="es-ES" sz="2400" dirty="0"/>
              <a:t>Y</a:t>
            </a:r>
            <a:r>
              <a:rPr lang="es-ES" sz="2400" baseline="-25000" dirty="0"/>
              <a:t>7</a:t>
            </a:r>
            <a:r>
              <a:rPr lang="es-ES" sz="2400" dirty="0"/>
              <a:t>=A</a:t>
            </a:r>
            <a:r>
              <a:rPr lang="es-ES" sz="2400" baseline="-25000" dirty="0"/>
              <a:t>0</a:t>
            </a:r>
            <a:r>
              <a:rPr lang="es-ES" sz="2400" dirty="0"/>
              <a:t>.A</a:t>
            </a:r>
            <a:r>
              <a:rPr lang="es-ES" sz="2400" baseline="-25000" dirty="0"/>
              <a:t>1</a:t>
            </a:r>
            <a:r>
              <a:rPr lang="es-ES" sz="2400" dirty="0"/>
              <a:t>.A</a:t>
            </a:r>
            <a:r>
              <a:rPr lang="es-ES" sz="2400" baseline="-25000" dirty="0"/>
              <a:t>2</a:t>
            </a:r>
            <a:endParaRPr lang="es-ES" sz="2400" dirty="0"/>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111</a:t>
            </a:fld>
            <a:endParaRPr lang="en-US" dirty="0"/>
          </a:p>
        </p:txBody>
      </p:sp>
      <p:sp>
        <p:nvSpPr>
          <p:cNvPr id="2" name="Title 1"/>
          <p:cNvSpPr>
            <a:spLocks noGrp="1"/>
          </p:cNvSpPr>
          <p:nvPr>
            <p:ph type="title"/>
          </p:nvPr>
        </p:nvSpPr>
        <p:spPr/>
        <p:txBody>
          <a:bodyPr/>
          <a:lstStyle/>
          <a:p>
            <a:r>
              <a:rPr lang="en-IN" dirty="0" smtClean="0"/>
              <a:t>Logical expression</a:t>
            </a:r>
            <a:endParaRPr lang="en-IN" dirty="0"/>
          </a:p>
        </p:txBody>
      </p:sp>
    </p:spTree>
    <p:extLst>
      <p:ext uri="{BB962C8B-B14F-4D97-AF65-F5344CB8AC3E}">
        <p14:creationId xmlns:p14="http://schemas.microsoft.com/office/powerpoint/2010/main" xmlns="" val="4748840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ecod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507869" y="1056069"/>
            <a:ext cx="6542468" cy="472225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112</a:t>
            </a:fld>
            <a:endParaRPr lang="en-US" dirty="0"/>
          </a:p>
        </p:txBody>
      </p:sp>
      <p:sp>
        <p:nvSpPr>
          <p:cNvPr id="2" name="Title 1"/>
          <p:cNvSpPr>
            <a:spLocks noGrp="1"/>
          </p:cNvSpPr>
          <p:nvPr>
            <p:ph type="title"/>
          </p:nvPr>
        </p:nvSpPr>
        <p:spPr>
          <a:xfrm>
            <a:off x="913775" y="347265"/>
            <a:ext cx="10364451" cy="437552"/>
          </a:xfrm>
        </p:spPr>
        <p:txBody>
          <a:bodyPr>
            <a:normAutofit fontScale="90000"/>
          </a:bodyPr>
          <a:lstStyle/>
          <a:p>
            <a:r>
              <a:rPr lang="en-IN" dirty="0" smtClean="0"/>
              <a:t>Logic circuit</a:t>
            </a:r>
            <a:endParaRPr lang="en-IN" dirty="0"/>
          </a:p>
        </p:txBody>
      </p:sp>
    </p:spTree>
    <p:extLst>
      <p:ext uri="{BB962C8B-B14F-4D97-AF65-F5344CB8AC3E}">
        <p14:creationId xmlns:p14="http://schemas.microsoft.com/office/powerpoint/2010/main" xmlns="" val="1875797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3"/>
            <a:ext cx="10363826" cy="2295060"/>
          </a:xfrm>
          <a:prstGeom prst="rect">
            <a:avLst/>
          </a:prstGeom>
        </p:spPr>
        <p:txBody>
          <a:bodyPr/>
          <a:lstStyle/>
          <a:p>
            <a:r>
              <a:rPr lang="en-IN" sz="2400" cap="none" dirty="0" smtClean="0"/>
              <a:t>In the 4 to 16 line decoder, there is a total of 16 outputs, </a:t>
            </a:r>
            <a:r>
              <a:rPr lang="en-IN" sz="2400" cap="none" dirty="0" err="1" smtClean="0"/>
              <a:t>i.E.</a:t>
            </a:r>
            <a:r>
              <a:rPr lang="en-IN" sz="2400" cap="none" dirty="0" smtClean="0"/>
              <a:t>, Y</a:t>
            </a:r>
            <a:r>
              <a:rPr lang="en-IN" sz="2400" cap="none" baseline="-25000" dirty="0" smtClean="0"/>
              <a:t>0</a:t>
            </a:r>
            <a:r>
              <a:rPr lang="en-IN" sz="2400" cap="none" dirty="0" smtClean="0"/>
              <a:t>, Y</a:t>
            </a:r>
            <a:r>
              <a:rPr lang="en-IN" sz="2400" cap="none" baseline="-25000" dirty="0" smtClean="0"/>
              <a:t>1</a:t>
            </a:r>
            <a:r>
              <a:rPr lang="en-IN" sz="2400" cap="none" dirty="0" smtClean="0"/>
              <a:t>, Y</a:t>
            </a:r>
            <a:r>
              <a:rPr lang="en-IN" sz="2400" cap="none" baseline="-25000" dirty="0" smtClean="0"/>
              <a:t>2</a:t>
            </a:r>
            <a:r>
              <a:rPr lang="en-IN" sz="2400" cap="none" dirty="0" smtClean="0"/>
              <a:t>,……, Y</a:t>
            </a:r>
            <a:r>
              <a:rPr lang="en-IN" sz="2400" cap="none" baseline="-25000" dirty="0" smtClean="0"/>
              <a:t>16</a:t>
            </a:r>
            <a:r>
              <a:rPr lang="en-IN" sz="2400" cap="none" dirty="0" smtClean="0"/>
              <a:t> and four inputs, </a:t>
            </a:r>
            <a:r>
              <a:rPr lang="en-IN" sz="2400" cap="none" dirty="0" err="1" smtClean="0"/>
              <a:t>i.E.</a:t>
            </a:r>
            <a:r>
              <a:rPr lang="en-IN" sz="2400" cap="none" dirty="0" smtClean="0"/>
              <a:t>, A</a:t>
            </a:r>
            <a:r>
              <a:rPr lang="en-IN" sz="2400" cap="none" baseline="-25000" dirty="0" smtClean="0"/>
              <a:t>0</a:t>
            </a:r>
            <a:r>
              <a:rPr lang="en-IN" sz="2400" cap="none" dirty="0" smtClean="0"/>
              <a:t>, A1, A</a:t>
            </a:r>
            <a:r>
              <a:rPr lang="en-IN" sz="2400" cap="none" baseline="-25000" dirty="0" smtClean="0"/>
              <a:t>2</a:t>
            </a:r>
            <a:r>
              <a:rPr lang="en-IN" sz="2400" cap="none" dirty="0" smtClean="0"/>
              <a:t>, and A</a:t>
            </a:r>
            <a:r>
              <a:rPr lang="en-IN" sz="2400" cap="none" baseline="-25000" dirty="0" smtClean="0"/>
              <a:t>3</a:t>
            </a:r>
            <a:r>
              <a:rPr lang="en-IN" sz="2400" cap="none" dirty="0" smtClean="0"/>
              <a:t>.</a:t>
            </a:r>
          </a:p>
          <a:p>
            <a:r>
              <a:rPr lang="en-IN" sz="2400" cap="none" dirty="0" smtClean="0"/>
              <a:t>The 3 to 16 line decoder can be constructed using either 2 to 4 decoder or 3 to 8 decoder. </a:t>
            </a:r>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113</a:t>
            </a:fld>
            <a:endParaRPr lang="en-US" dirty="0"/>
          </a:p>
        </p:txBody>
      </p:sp>
      <p:sp>
        <p:nvSpPr>
          <p:cNvPr id="2" name="Title 1"/>
          <p:cNvSpPr>
            <a:spLocks noGrp="1"/>
          </p:cNvSpPr>
          <p:nvPr>
            <p:ph type="title"/>
          </p:nvPr>
        </p:nvSpPr>
        <p:spPr/>
        <p:txBody>
          <a:bodyPr/>
          <a:lstStyle/>
          <a:p>
            <a:r>
              <a:rPr lang="en-IN" dirty="0"/>
              <a:t>4 to 16 line </a:t>
            </a:r>
            <a:r>
              <a:rPr lang="en-IN" dirty="0" smtClean="0"/>
              <a:t>Decoder</a:t>
            </a:r>
            <a:endParaRPr lang="en-IN" dirty="0"/>
          </a:p>
        </p:txBody>
      </p:sp>
    </p:spTree>
    <p:extLst>
      <p:ext uri="{BB962C8B-B14F-4D97-AF65-F5344CB8AC3E}">
        <p14:creationId xmlns:p14="http://schemas.microsoft.com/office/powerpoint/2010/main" xmlns="" val="40290577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ecod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3990975" y="1743869"/>
            <a:ext cx="4210050" cy="40005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114</a:t>
            </a:fld>
            <a:endParaRPr lang="en-US" dirty="0"/>
          </a:p>
        </p:txBody>
      </p:sp>
      <p:sp>
        <p:nvSpPr>
          <p:cNvPr id="2" name="Title 1"/>
          <p:cNvSpPr>
            <a:spLocks noGrp="1"/>
          </p:cNvSpPr>
          <p:nvPr>
            <p:ph type="title"/>
          </p:nvPr>
        </p:nvSpPr>
        <p:spPr/>
        <p:txBody>
          <a:bodyPr/>
          <a:lstStyle/>
          <a:p>
            <a:r>
              <a:rPr lang="en-IN" dirty="0" smtClean="0"/>
              <a:t>Block diagram</a:t>
            </a:r>
            <a:endParaRPr lang="en-IN" dirty="0"/>
          </a:p>
        </p:txBody>
      </p:sp>
    </p:spTree>
    <p:extLst>
      <p:ext uri="{BB962C8B-B14F-4D97-AF65-F5344CB8AC3E}">
        <p14:creationId xmlns:p14="http://schemas.microsoft.com/office/powerpoint/2010/main" xmlns="" val="41484313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ecod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021984" y="1210503"/>
            <a:ext cx="8399954" cy="477817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115</a:t>
            </a:fld>
            <a:endParaRPr lang="en-US" dirty="0"/>
          </a:p>
        </p:txBody>
      </p:sp>
      <p:sp>
        <p:nvSpPr>
          <p:cNvPr id="2" name="Title 1"/>
          <p:cNvSpPr>
            <a:spLocks noGrp="1"/>
          </p:cNvSpPr>
          <p:nvPr>
            <p:ph type="title"/>
          </p:nvPr>
        </p:nvSpPr>
        <p:spPr>
          <a:xfrm>
            <a:off x="913775" y="360609"/>
            <a:ext cx="10364451" cy="553791"/>
          </a:xfrm>
        </p:spPr>
        <p:txBody>
          <a:bodyPr>
            <a:normAutofit fontScale="90000"/>
          </a:bodyPr>
          <a:lstStyle/>
          <a:p>
            <a:r>
              <a:rPr lang="en-IN" dirty="0" smtClean="0"/>
              <a:t>Truth table</a:t>
            </a:r>
            <a:endParaRPr lang="en-IN" dirty="0"/>
          </a:p>
        </p:txBody>
      </p:sp>
    </p:spTree>
    <p:extLst>
      <p:ext uri="{BB962C8B-B14F-4D97-AF65-F5344CB8AC3E}">
        <p14:creationId xmlns:p14="http://schemas.microsoft.com/office/powerpoint/2010/main" xmlns="" val="2565435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953038"/>
            <a:ext cx="10363826" cy="4838162"/>
          </a:xfrm>
          <a:prstGeom prst="rect">
            <a:avLst/>
          </a:prstGeom>
        </p:spPr>
        <p:txBody>
          <a:bodyPr>
            <a:normAutofit/>
          </a:bodyPr>
          <a:lstStyle/>
          <a:p>
            <a:r>
              <a:rPr lang="en-IN" sz="2400" cap="none" dirty="0" smtClean="0"/>
              <a:t>The logical expression of the term A0, A1, A2,…, A15 are as follows:</a:t>
            </a:r>
          </a:p>
          <a:p>
            <a:pPr lvl="2"/>
            <a:r>
              <a:rPr lang="en-IN" sz="2400" dirty="0" smtClean="0"/>
              <a:t>Y</a:t>
            </a:r>
            <a:r>
              <a:rPr lang="en-IN" sz="2400" baseline="-25000" dirty="0" smtClean="0"/>
              <a:t>0</a:t>
            </a:r>
            <a:r>
              <a:rPr lang="en-IN" sz="2400" dirty="0" smtClean="0"/>
              <a:t>=A</a:t>
            </a:r>
            <a:r>
              <a:rPr lang="en-IN" sz="2400" baseline="-25000" dirty="0" smtClean="0"/>
              <a:t>0</a:t>
            </a:r>
            <a:r>
              <a:rPr lang="en-IN" sz="2400" dirty="0"/>
              <a:t>'.A</a:t>
            </a:r>
            <a:r>
              <a:rPr lang="en-IN" sz="2400" baseline="-25000" dirty="0"/>
              <a:t>1</a:t>
            </a:r>
            <a:r>
              <a:rPr lang="en-IN" sz="2400" dirty="0"/>
              <a:t>'.A</a:t>
            </a:r>
            <a:r>
              <a:rPr lang="en-IN" sz="2400" baseline="-25000" dirty="0"/>
              <a:t>2</a:t>
            </a:r>
            <a:r>
              <a:rPr lang="en-IN" sz="2400" dirty="0"/>
              <a:t>'.</a:t>
            </a:r>
            <a:r>
              <a:rPr lang="en-IN" sz="2400" dirty="0" smtClean="0"/>
              <a:t>A</a:t>
            </a:r>
            <a:r>
              <a:rPr lang="en-IN" sz="2400" baseline="-25000" dirty="0" smtClean="0"/>
              <a:t>3</a:t>
            </a:r>
            <a:r>
              <a:rPr lang="en-IN" sz="2400" dirty="0" smtClean="0"/>
              <a:t>‘			Y</a:t>
            </a:r>
            <a:r>
              <a:rPr lang="en-IN" sz="2400" baseline="-25000" dirty="0" smtClean="0"/>
              <a:t>1</a:t>
            </a:r>
            <a:r>
              <a:rPr lang="en-IN" sz="2400" dirty="0" smtClean="0"/>
              <a:t>=A</a:t>
            </a:r>
            <a:r>
              <a:rPr lang="en-IN" sz="2400" baseline="-25000" dirty="0" smtClean="0"/>
              <a:t>0</a:t>
            </a:r>
            <a:r>
              <a:rPr lang="en-IN" sz="2400" dirty="0"/>
              <a:t>'.A</a:t>
            </a:r>
            <a:r>
              <a:rPr lang="en-IN" sz="2400" baseline="-25000" dirty="0"/>
              <a:t>1</a:t>
            </a:r>
            <a:r>
              <a:rPr lang="en-IN" sz="2400" dirty="0"/>
              <a:t>'.A</a:t>
            </a:r>
            <a:r>
              <a:rPr lang="en-IN" sz="2400" baseline="-25000" dirty="0"/>
              <a:t>2</a:t>
            </a:r>
            <a:r>
              <a:rPr lang="en-IN" sz="2400" dirty="0"/>
              <a:t>'.A</a:t>
            </a:r>
            <a:r>
              <a:rPr lang="en-IN" sz="2400" baseline="-25000" dirty="0"/>
              <a:t>3</a:t>
            </a:r>
            <a:r>
              <a:rPr lang="en-IN" sz="2400" dirty="0"/>
              <a:t/>
            </a:r>
            <a:br>
              <a:rPr lang="en-IN" sz="2400" dirty="0"/>
            </a:br>
            <a:r>
              <a:rPr lang="en-IN" sz="2400" dirty="0"/>
              <a:t>Y</a:t>
            </a:r>
            <a:r>
              <a:rPr lang="en-IN" sz="2400" baseline="-25000" dirty="0"/>
              <a:t>2</a:t>
            </a:r>
            <a:r>
              <a:rPr lang="en-IN" sz="2400" dirty="0"/>
              <a:t>=A</a:t>
            </a:r>
            <a:r>
              <a:rPr lang="en-IN" sz="2400" baseline="-25000" dirty="0"/>
              <a:t>0</a:t>
            </a:r>
            <a:r>
              <a:rPr lang="en-IN" sz="2400" dirty="0"/>
              <a:t>'.A</a:t>
            </a:r>
            <a:r>
              <a:rPr lang="en-IN" sz="2400" baseline="-25000" dirty="0"/>
              <a:t>1</a:t>
            </a:r>
            <a:r>
              <a:rPr lang="en-IN" sz="2400" dirty="0"/>
              <a:t>'.</a:t>
            </a:r>
            <a:r>
              <a:rPr lang="en-IN" sz="2400" dirty="0" smtClean="0"/>
              <a:t>A</a:t>
            </a:r>
            <a:r>
              <a:rPr lang="en-IN" sz="2400" baseline="-25000" dirty="0" smtClean="0"/>
              <a:t>2</a:t>
            </a:r>
            <a:r>
              <a:rPr lang="en-IN" sz="2400" dirty="0" smtClean="0"/>
              <a:t>.A</a:t>
            </a:r>
            <a:r>
              <a:rPr lang="en-IN" sz="2400" baseline="-25000" dirty="0" smtClean="0"/>
              <a:t>3</a:t>
            </a:r>
            <a:r>
              <a:rPr lang="en-IN" sz="2400" dirty="0" smtClean="0"/>
              <a:t>‘			Y</a:t>
            </a:r>
            <a:r>
              <a:rPr lang="en-IN" sz="2400" baseline="-25000" dirty="0" smtClean="0"/>
              <a:t>3</a:t>
            </a:r>
            <a:r>
              <a:rPr lang="en-IN" sz="2400" dirty="0" smtClean="0"/>
              <a:t>=A</a:t>
            </a:r>
            <a:r>
              <a:rPr lang="en-IN" sz="2400" baseline="-25000" dirty="0" smtClean="0"/>
              <a:t>0</a:t>
            </a:r>
            <a:r>
              <a:rPr lang="en-IN" sz="2400" dirty="0"/>
              <a:t>'.A</a:t>
            </a:r>
            <a:r>
              <a:rPr lang="en-IN" sz="2400" baseline="-25000" dirty="0"/>
              <a:t>1</a:t>
            </a:r>
            <a:r>
              <a:rPr lang="en-IN" sz="2400" dirty="0"/>
              <a:t>'.A</a:t>
            </a:r>
            <a:r>
              <a:rPr lang="en-IN" sz="2400" baseline="-25000" dirty="0"/>
              <a:t>2</a:t>
            </a:r>
            <a:r>
              <a:rPr lang="en-IN" sz="2400" dirty="0"/>
              <a:t>.A</a:t>
            </a:r>
            <a:r>
              <a:rPr lang="en-IN" sz="2400" baseline="-25000" dirty="0"/>
              <a:t>3</a:t>
            </a:r>
            <a:r>
              <a:rPr lang="en-IN" sz="2400" dirty="0"/>
              <a:t/>
            </a:r>
            <a:br>
              <a:rPr lang="en-IN" sz="2400" dirty="0"/>
            </a:br>
            <a:r>
              <a:rPr lang="en-IN" sz="2400" dirty="0"/>
              <a:t>Y</a:t>
            </a:r>
            <a:r>
              <a:rPr lang="en-IN" sz="2400" baseline="-25000" dirty="0"/>
              <a:t>4</a:t>
            </a:r>
            <a:r>
              <a:rPr lang="en-IN" sz="2400" dirty="0"/>
              <a:t>=A</a:t>
            </a:r>
            <a:r>
              <a:rPr lang="en-IN" sz="2400" baseline="-25000" dirty="0"/>
              <a:t>0</a:t>
            </a:r>
            <a:r>
              <a:rPr lang="en-IN" sz="2400" dirty="0"/>
              <a:t>'.A</a:t>
            </a:r>
            <a:r>
              <a:rPr lang="en-IN" sz="2400" baseline="-25000" dirty="0"/>
              <a:t>1</a:t>
            </a:r>
            <a:r>
              <a:rPr lang="en-IN" sz="2400" dirty="0"/>
              <a:t>.A</a:t>
            </a:r>
            <a:r>
              <a:rPr lang="en-IN" sz="2400" baseline="-25000" dirty="0"/>
              <a:t>2</a:t>
            </a:r>
            <a:r>
              <a:rPr lang="en-IN" sz="2400" dirty="0"/>
              <a:t>'.</a:t>
            </a:r>
            <a:r>
              <a:rPr lang="en-IN" sz="2400" dirty="0" smtClean="0"/>
              <a:t>A</a:t>
            </a:r>
            <a:r>
              <a:rPr lang="en-IN" sz="2400" baseline="-25000" dirty="0" smtClean="0"/>
              <a:t>3</a:t>
            </a:r>
            <a:r>
              <a:rPr lang="en-IN" sz="2400" dirty="0" smtClean="0"/>
              <a:t>‘			Y</a:t>
            </a:r>
            <a:r>
              <a:rPr lang="en-IN" sz="2400" baseline="-25000" dirty="0" smtClean="0"/>
              <a:t>5</a:t>
            </a:r>
            <a:r>
              <a:rPr lang="en-IN" sz="2400" dirty="0" smtClean="0"/>
              <a:t>=A</a:t>
            </a:r>
            <a:r>
              <a:rPr lang="en-IN" sz="2400" baseline="-25000" dirty="0" smtClean="0"/>
              <a:t>0</a:t>
            </a:r>
            <a:r>
              <a:rPr lang="en-IN" sz="2400" dirty="0"/>
              <a:t>'.A</a:t>
            </a:r>
            <a:r>
              <a:rPr lang="en-IN" sz="2400" baseline="-25000" dirty="0"/>
              <a:t>1</a:t>
            </a:r>
            <a:r>
              <a:rPr lang="en-IN" sz="2400" dirty="0"/>
              <a:t>.A</a:t>
            </a:r>
            <a:r>
              <a:rPr lang="en-IN" sz="2400" baseline="-25000" dirty="0"/>
              <a:t>2</a:t>
            </a:r>
            <a:r>
              <a:rPr lang="en-IN" sz="2400" dirty="0"/>
              <a:t>'.A</a:t>
            </a:r>
            <a:r>
              <a:rPr lang="en-IN" sz="2400" baseline="-25000" dirty="0"/>
              <a:t>3</a:t>
            </a:r>
            <a:r>
              <a:rPr lang="en-IN" sz="2400" dirty="0"/>
              <a:t/>
            </a:r>
            <a:br>
              <a:rPr lang="en-IN" sz="2400" dirty="0"/>
            </a:br>
            <a:r>
              <a:rPr lang="en-IN" sz="2400" dirty="0"/>
              <a:t>Y</a:t>
            </a:r>
            <a:r>
              <a:rPr lang="en-IN" sz="2400" baseline="-25000" dirty="0"/>
              <a:t>6</a:t>
            </a:r>
            <a:r>
              <a:rPr lang="en-IN" sz="2400" dirty="0"/>
              <a:t>=A</a:t>
            </a:r>
            <a:r>
              <a:rPr lang="en-IN" sz="2400" baseline="-25000" dirty="0"/>
              <a:t>0</a:t>
            </a:r>
            <a:r>
              <a:rPr lang="en-IN" sz="2400" dirty="0"/>
              <a:t>'.</a:t>
            </a:r>
            <a:r>
              <a:rPr lang="en-IN" sz="2400" dirty="0" smtClean="0"/>
              <a:t>A</a:t>
            </a:r>
            <a:r>
              <a:rPr lang="en-IN" sz="2400" baseline="-25000" dirty="0" smtClean="0"/>
              <a:t>1</a:t>
            </a:r>
            <a:r>
              <a:rPr lang="en-IN" sz="2400" dirty="0" smtClean="0"/>
              <a:t>.A</a:t>
            </a:r>
            <a:r>
              <a:rPr lang="en-IN" sz="2400" baseline="-25000" dirty="0" smtClean="0"/>
              <a:t>2</a:t>
            </a:r>
            <a:r>
              <a:rPr lang="en-IN" sz="2400" dirty="0" smtClean="0"/>
              <a:t>.A</a:t>
            </a:r>
            <a:r>
              <a:rPr lang="en-IN" sz="2400" baseline="-25000" dirty="0" smtClean="0"/>
              <a:t>3</a:t>
            </a:r>
            <a:r>
              <a:rPr lang="en-IN" sz="2400" dirty="0" smtClean="0"/>
              <a:t>‘			Y</a:t>
            </a:r>
            <a:r>
              <a:rPr lang="en-IN" sz="2400" baseline="-25000" dirty="0" smtClean="0"/>
              <a:t>7</a:t>
            </a:r>
            <a:r>
              <a:rPr lang="en-IN" sz="2400" dirty="0" smtClean="0"/>
              <a:t>=A</a:t>
            </a:r>
            <a:r>
              <a:rPr lang="en-IN" sz="2400" baseline="-25000" dirty="0" smtClean="0"/>
              <a:t>0</a:t>
            </a:r>
            <a:r>
              <a:rPr lang="en-IN" sz="2400" dirty="0"/>
              <a:t>'.A</a:t>
            </a:r>
            <a:r>
              <a:rPr lang="en-IN" sz="2400" baseline="-25000" dirty="0"/>
              <a:t>1</a:t>
            </a:r>
            <a:r>
              <a:rPr lang="en-IN" sz="2400" dirty="0"/>
              <a:t>.A</a:t>
            </a:r>
            <a:r>
              <a:rPr lang="en-IN" sz="2400" baseline="-25000" dirty="0"/>
              <a:t>2</a:t>
            </a:r>
            <a:r>
              <a:rPr lang="en-IN" sz="2400" dirty="0"/>
              <a:t>.A</a:t>
            </a:r>
            <a:r>
              <a:rPr lang="en-IN" sz="2400" baseline="-25000" dirty="0"/>
              <a:t>3</a:t>
            </a:r>
            <a:r>
              <a:rPr lang="en-IN" sz="2400" dirty="0"/>
              <a:t/>
            </a:r>
            <a:br>
              <a:rPr lang="en-IN" sz="2400" dirty="0"/>
            </a:br>
            <a:r>
              <a:rPr lang="en-IN" sz="2400" dirty="0"/>
              <a:t>Y</a:t>
            </a:r>
            <a:r>
              <a:rPr lang="en-IN" sz="2400" baseline="-25000" dirty="0"/>
              <a:t>8</a:t>
            </a:r>
            <a:r>
              <a:rPr lang="en-IN" sz="2400" dirty="0"/>
              <a:t>=A</a:t>
            </a:r>
            <a:r>
              <a:rPr lang="en-IN" sz="2400" baseline="-25000" dirty="0"/>
              <a:t>0</a:t>
            </a:r>
            <a:r>
              <a:rPr lang="en-IN" sz="2400" dirty="0"/>
              <a:t>.A</a:t>
            </a:r>
            <a:r>
              <a:rPr lang="en-IN" sz="2400" baseline="-25000" dirty="0"/>
              <a:t>1</a:t>
            </a:r>
            <a:r>
              <a:rPr lang="en-IN" sz="2400" dirty="0"/>
              <a:t>'.A</a:t>
            </a:r>
            <a:r>
              <a:rPr lang="en-IN" sz="2400" baseline="-25000" dirty="0"/>
              <a:t>2</a:t>
            </a:r>
            <a:r>
              <a:rPr lang="en-IN" sz="2400" dirty="0"/>
              <a:t>'.</a:t>
            </a:r>
            <a:r>
              <a:rPr lang="en-IN" sz="2400" dirty="0" smtClean="0"/>
              <a:t>A</a:t>
            </a:r>
            <a:r>
              <a:rPr lang="en-IN" sz="2400" baseline="-25000" dirty="0" smtClean="0"/>
              <a:t>3</a:t>
            </a:r>
            <a:r>
              <a:rPr lang="en-IN" sz="2400" dirty="0" smtClean="0"/>
              <a:t>‘			Y</a:t>
            </a:r>
            <a:r>
              <a:rPr lang="en-IN" sz="2400" baseline="-25000" dirty="0" smtClean="0"/>
              <a:t>9</a:t>
            </a:r>
            <a:r>
              <a:rPr lang="en-IN" sz="2400" dirty="0" smtClean="0"/>
              <a:t>=A</a:t>
            </a:r>
            <a:r>
              <a:rPr lang="en-IN" sz="2400" baseline="-25000" dirty="0" smtClean="0"/>
              <a:t>0</a:t>
            </a:r>
            <a:r>
              <a:rPr lang="en-IN" sz="2400" dirty="0" smtClean="0"/>
              <a:t>.A</a:t>
            </a:r>
            <a:r>
              <a:rPr lang="en-IN" sz="2400" baseline="-25000" dirty="0" smtClean="0"/>
              <a:t>1</a:t>
            </a:r>
            <a:r>
              <a:rPr lang="en-IN" sz="2400" dirty="0"/>
              <a:t>'.A</a:t>
            </a:r>
            <a:r>
              <a:rPr lang="en-IN" sz="2400" baseline="-25000" dirty="0"/>
              <a:t>2</a:t>
            </a:r>
            <a:r>
              <a:rPr lang="en-IN" sz="2400" dirty="0"/>
              <a:t>'.A</a:t>
            </a:r>
            <a:r>
              <a:rPr lang="en-IN" sz="2400" baseline="-25000" dirty="0"/>
              <a:t>3</a:t>
            </a:r>
            <a:r>
              <a:rPr lang="en-IN" sz="2400" dirty="0"/>
              <a:t/>
            </a:r>
            <a:br>
              <a:rPr lang="en-IN" sz="2400" dirty="0"/>
            </a:br>
            <a:r>
              <a:rPr lang="en-IN" sz="2400" dirty="0"/>
              <a:t>Y</a:t>
            </a:r>
            <a:r>
              <a:rPr lang="en-IN" sz="2400" baseline="-25000" dirty="0"/>
              <a:t>10</a:t>
            </a:r>
            <a:r>
              <a:rPr lang="en-IN" sz="2400" dirty="0"/>
              <a:t>=A</a:t>
            </a:r>
            <a:r>
              <a:rPr lang="en-IN" sz="2400" baseline="-25000" dirty="0"/>
              <a:t>0</a:t>
            </a:r>
            <a:r>
              <a:rPr lang="en-IN" sz="2400" dirty="0"/>
              <a:t>.A</a:t>
            </a:r>
            <a:r>
              <a:rPr lang="en-IN" sz="2400" baseline="-25000" dirty="0"/>
              <a:t>1</a:t>
            </a:r>
            <a:r>
              <a:rPr lang="en-IN" sz="2400" dirty="0"/>
              <a:t>'.</a:t>
            </a:r>
            <a:r>
              <a:rPr lang="en-IN" sz="2400" dirty="0" smtClean="0"/>
              <a:t>A</a:t>
            </a:r>
            <a:r>
              <a:rPr lang="en-IN" sz="2400" baseline="-25000" dirty="0" smtClean="0"/>
              <a:t>2</a:t>
            </a:r>
            <a:r>
              <a:rPr lang="en-IN" sz="2400" dirty="0" smtClean="0"/>
              <a:t>.A</a:t>
            </a:r>
            <a:r>
              <a:rPr lang="en-IN" sz="2400" baseline="-25000" dirty="0" smtClean="0"/>
              <a:t>3</a:t>
            </a:r>
            <a:r>
              <a:rPr lang="en-IN" sz="2400" dirty="0" smtClean="0"/>
              <a:t>‘			Y</a:t>
            </a:r>
            <a:r>
              <a:rPr lang="en-IN" sz="2400" baseline="-25000" dirty="0" smtClean="0"/>
              <a:t>11</a:t>
            </a:r>
            <a:r>
              <a:rPr lang="en-IN" sz="2400" dirty="0" smtClean="0"/>
              <a:t>=A</a:t>
            </a:r>
            <a:r>
              <a:rPr lang="en-IN" sz="2400" baseline="-25000" dirty="0" smtClean="0"/>
              <a:t>0</a:t>
            </a:r>
            <a:r>
              <a:rPr lang="en-IN" sz="2400" dirty="0" smtClean="0"/>
              <a:t>.A</a:t>
            </a:r>
            <a:r>
              <a:rPr lang="en-IN" sz="2400" baseline="-25000" dirty="0" smtClean="0"/>
              <a:t>1</a:t>
            </a:r>
            <a:r>
              <a:rPr lang="en-IN" sz="2400" dirty="0"/>
              <a:t>'.A</a:t>
            </a:r>
            <a:r>
              <a:rPr lang="en-IN" sz="2400" baseline="-25000" dirty="0"/>
              <a:t>2</a:t>
            </a:r>
            <a:r>
              <a:rPr lang="en-IN" sz="2400" dirty="0"/>
              <a:t>.A</a:t>
            </a:r>
            <a:r>
              <a:rPr lang="en-IN" sz="2400" baseline="-25000" dirty="0"/>
              <a:t>3</a:t>
            </a:r>
            <a:r>
              <a:rPr lang="en-IN" sz="2400" dirty="0"/>
              <a:t/>
            </a:r>
            <a:br>
              <a:rPr lang="en-IN" sz="2400" dirty="0"/>
            </a:br>
            <a:r>
              <a:rPr lang="en-IN" sz="2400" dirty="0"/>
              <a:t>Y</a:t>
            </a:r>
            <a:r>
              <a:rPr lang="en-IN" sz="2400" baseline="-25000" dirty="0"/>
              <a:t>12</a:t>
            </a:r>
            <a:r>
              <a:rPr lang="en-IN" sz="2400" dirty="0"/>
              <a:t>=A</a:t>
            </a:r>
            <a:r>
              <a:rPr lang="en-IN" sz="2400" baseline="-25000" dirty="0"/>
              <a:t>0</a:t>
            </a:r>
            <a:r>
              <a:rPr lang="en-IN" sz="2400" dirty="0"/>
              <a:t>.A</a:t>
            </a:r>
            <a:r>
              <a:rPr lang="en-IN" sz="2400" baseline="-25000" dirty="0"/>
              <a:t>1</a:t>
            </a:r>
            <a:r>
              <a:rPr lang="en-IN" sz="2400" dirty="0"/>
              <a:t>.A</a:t>
            </a:r>
            <a:r>
              <a:rPr lang="en-IN" sz="2400" baseline="-25000" dirty="0"/>
              <a:t>2</a:t>
            </a:r>
            <a:r>
              <a:rPr lang="en-IN" sz="2400" dirty="0"/>
              <a:t>'.</a:t>
            </a:r>
            <a:r>
              <a:rPr lang="en-IN" sz="2400" dirty="0" smtClean="0"/>
              <a:t>A</a:t>
            </a:r>
            <a:r>
              <a:rPr lang="en-IN" sz="2400" baseline="-25000" dirty="0" smtClean="0"/>
              <a:t>3</a:t>
            </a:r>
            <a:r>
              <a:rPr lang="en-IN" sz="2400" dirty="0" smtClean="0"/>
              <a:t>‘			Y</a:t>
            </a:r>
            <a:r>
              <a:rPr lang="en-IN" sz="2400" baseline="-25000" dirty="0" smtClean="0"/>
              <a:t>13</a:t>
            </a:r>
            <a:r>
              <a:rPr lang="en-IN" sz="2400" dirty="0" smtClean="0"/>
              <a:t>=A</a:t>
            </a:r>
            <a:r>
              <a:rPr lang="en-IN" sz="2400" baseline="-25000" dirty="0" smtClean="0"/>
              <a:t>0</a:t>
            </a:r>
            <a:r>
              <a:rPr lang="en-IN" sz="2400" dirty="0" smtClean="0"/>
              <a:t>.A</a:t>
            </a:r>
            <a:r>
              <a:rPr lang="en-IN" sz="2400" baseline="-25000" dirty="0" smtClean="0"/>
              <a:t>1</a:t>
            </a:r>
            <a:r>
              <a:rPr lang="en-IN" sz="2400" dirty="0" smtClean="0"/>
              <a:t>.A</a:t>
            </a:r>
            <a:r>
              <a:rPr lang="en-IN" sz="2400" baseline="-25000" dirty="0" smtClean="0"/>
              <a:t>2</a:t>
            </a:r>
            <a:r>
              <a:rPr lang="en-IN" sz="2400" dirty="0"/>
              <a:t>'.A</a:t>
            </a:r>
            <a:r>
              <a:rPr lang="en-IN" sz="2400" baseline="-25000" dirty="0"/>
              <a:t>3</a:t>
            </a:r>
            <a:r>
              <a:rPr lang="en-IN" sz="2400" dirty="0"/>
              <a:t/>
            </a:r>
            <a:br>
              <a:rPr lang="en-IN" sz="2400" dirty="0"/>
            </a:br>
            <a:r>
              <a:rPr lang="en-IN" sz="2400" dirty="0" smtClean="0"/>
              <a:t>Y</a:t>
            </a:r>
            <a:r>
              <a:rPr lang="en-IN" sz="2400" baseline="-25000" dirty="0" smtClean="0"/>
              <a:t>14</a:t>
            </a:r>
            <a:r>
              <a:rPr lang="en-IN" sz="2400" dirty="0" smtClean="0"/>
              <a:t>=A</a:t>
            </a:r>
            <a:r>
              <a:rPr lang="en-IN" sz="2400" baseline="-25000" dirty="0" smtClean="0"/>
              <a:t>0</a:t>
            </a:r>
            <a:r>
              <a:rPr lang="en-IN" sz="2400" dirty="0" smtClean="0"/>
              <a:t>.A</a:t>
            </a:r>
            <a:r>
              <a:rPr lang="en-IN" sz="2400" baseline="-25000" dirty="0" smtClean="0"/>
              <a:t>1</a:t>
            </a:r>
            <a:r>
              <a:rPr lang="en-IN" sz="2400" dirty="0" smtClean="0"/>
              <a:t>.A</a:t>
            </a:r>
            <a:r>
              <a:rPr lang="en-IN" sz="2400" baseline="-25000" dirty="0" smtClean="0"/>
              <a:t>2</a:t>
            </a:r>
            <a:r>
              <a:rPr lang="en-IN" sz="2400" dirty="0" smtClean="0"/>
              <a:t>.A</a:t>
            </a:r>
            <a:r>
              <a:rPr lang="en-IN" sz="2400" baseline="-25000" dirty="0" smtClean="0"/>
              <a:t>3</a:t>
            </a:r>
            <a:r>
              <a:rPr lang="en-IN" sz="2400" dirty="0" smtClean="0"/>
              <a:t>‘			Y</a:t>
            </a:r>
            <a:r>
              <a:rPr lang="en-IN" sz="2400" baseline="-25000" dirty="0" smtClean="0"/>
              <a:t>15</a:t>
            </a:r>
            <a:r>
              <a:rPr lang="en-IN" sz="2400" dirty="0" smtClean="0"/>
              <a:t>=A</a:t>
            </a:r>
            <a:r>
              <a:rPr lang="en-IN" sz="2400" baseline="-25000" dirty="0" smtClean="0"/>
              <a:t>0</a:t>
            </a:r>
            <a:r>
              <a:rPr lang="en-IN" sz="2400" dirty="0" smtClean="0"/>
              <a:t>.A</a:t>
            </a:r>
            <a:r>
              <a:rPr lang="en-IN" sz="2400" baseline="-25000" dirty="0" smtClean="0"/>
              <a:t>1</a:t>
            </a:r>
            <a:r>
              <a:rPr lang="en-IN" sz="2400" dirty="0" smtClean="0"/>
              <a:t>.A</a:t>
            </a:r>
            <a:r>
              <a:rPr lang="en-IN" sz="2400" baseline="-25000" dirty="0" smtClean="0"/>
              <a:t>2</a:t>
            </a:r>
            <a:r>
              <a:rPr lang="en-IN" sz="2400" dirty="0"/>
              <a:t>'.A</a:t>
            </a:r>
            <a:r>
              <a:rPr lang="en-IN" sz="2400" baseline="-25000" dirty="0"/>
              <a:t>3</a:t>
            </a:r>
            <a:endParaRPr lang="en-IN" sz="2400" dirty="0"/>
          </a:p>
          <a:p>
            <a:endParaRPr lang="en-IN" sz="24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116</a:t>
            </a:fld>
            <a:endParaRPr lang="en-US" dirty="0"/>
          </a:p>
        </p:txBody>
      </p:sp>
      <p:sp>
        <p:nvSpPr>
          <p:cNvPr id="2" name="Title 1"/>
          <p:cNvSpPr>
            <a:spLocks noGrp="1"/>
          </p:cNvSpPr>
          <p:nvPr>
            <p:ph type="title"/>
          </p:nvPr>
        </p:nvSpPr>
        <p:spPr>
          <a:xfrm>
            <a:off x="913774" y="320381"/>
            <a:ext cx="10364451" cy="540582"/>
          </a:xfrm>
        </p:spPr>
        <p:txBody>
          <a:bodyPr>
            <a:normAutofit fontScale="90000"/>
          </a:bodyPr>
          <a:lstStyle/>
          <a:p>
            <a:r>
              <a:rPr lang="en-IN" dirty="0" smtClean="0"/>
              <a:t>Logical expression</a:t>
            </a:r>
            <a:endParaRPr lang="en-IN" dirty="0"/>
          </a:p>
        </p:txBody>
      </p:sp>
    </p:spTree>
    <p:extLst>
      <p:ext uri="{BB962C8B-B14F-4D97-AF65-F5344CB8AC3E}">
        <p14:creationId xmlns:p14="http://schemas.microsoft.com/office/powerpoint/2010/main" xmlns="" val="17317517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ecod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61660" y="862884"/>
            <a:ext cx="5988677" cy="567958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117</a:t>
            </a:fld>
            <a:endParaRPr lang="en-US" dirty="0"/>
          </a:p>
        </p:txBody>
      </p:sp>
      <p:sp>
        <p:nvSpPr>
          <p:cNvPr id="2" name="Title 1"/>
          <p:cNvSpPr>
            <a:spLocks noGrp="1"/>
          </p:cNvSpPr>
          <p:nvPr>
            <p:ph type="title"/>
          </p:nvPr>
        </p:nvSpPr>
        <p:spPr>
          <a:xfrm>
            <a:off x="913774" y="309425"/>
            <a:ext cx="10364451" cy="553460"/>
          </a:xfrm>
        </p:spPr>
        <p:txBody>
          <a:bodyPr>
            <a:normAutofit fontScale="90000"/>
          </a:bodyPr>
          <a:lstStyle/>
          <a:p>
            <a:r>
              <a:rPr lang="en-IN" dirty="0" smtClean="0"/>
              <a:t>Logic circuit</a:t>
            </a:r>
            <a:endParaRPr lang="en-IN" dirty="0"/>
          </a:p>
        </p:txBody>
      </p:sp>
    </p:spTree>
    <p:extLst>
      <p:ext uri="{BB962C8B-B14F-4D97-AF65-F5344CB8AC3E}">
        <p14:creationId xmlns:p14="http://schemas.microsoft.com/office/powerpoint/2010/main" xmlns="" val="34211451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649" y="1260568"/>
            <a:ext cx="11161058" cy="2000156"/>
          </a:xfrm>
        </p:spPr>
        <p:txBody>
          <a:bodyPr/>
          <a:lstStyle/>
          <a:p>
            <a:r>
              <a:rPr lang="en-IN" sz="4000" dirty="0" smtClean="0"/>
              <a:t/>
            </a:r>
            <a:br>
              <a:rPr lang="en-IN" sz="4000" dirty="0" smtClean="0"/>
            </a:br>
            <a:r>
              <a:rPr lang="en-IN" sz="4400" dirty="0" smtClean="0"/>
              <a:t>Combinational circuits</a:t>
            </a:r>
            <a:endParaRPr lang="en-IN" sz="4400" dirty="0"/>
          </a:p>
        </p:txBody>
      </p:sp>
    </p:spTree>
    <p:extLst>
      <p:ext uri="{BB962C8B-B14F-4D97-AF65-F5344CB8AC3E}">
        <p14:creationId xmlns:p14="http://schemas.microsoft.com/office/powerpoint/2010/main" xmlns="" val="128335192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Autofit/>
          </a:bodyPr>
          <a:lstStyle/>
          <a:p>
            <a:r>
              <a:rPr lang="en-IN" sz="2600" b="1" dirty="0"/>
              <a:t>Combinational Circuits</a:t>
            </a:r>
            <a:r>
              <a:rPr lang="en-IN" sz="2600" dirty="0"/>
              <a:t> (CC) </a:t>
            </a:r>
            <a:r>
              <a:rPr lang="en-IN" sz="2600" cap="none" dirty="0" smtClean="0"/>
              <a:t>Are circuits made up of different types of logic gates. </a:t>
            </a:r>
          </a:p>
          <a:p>
            <a:r>
              <a:rPr lang="en-IN" sz="2600" cap="none" dirty="0" smtClean="0"/>
              <a:t>A </a:t>
            </a:r>
            <a:r>
              <a:rPr lang="en-IN" sz="2600" b="1" cap="none" dirty="0" smtClean="0"/>
              <a:t>logic gate</a:t>
            </a:r>
            <a:r>
              <a:rPr lang="en-IN" sz="2600" cap="none" dirty="0" smtClean="0"/>
              <a:t> is a basic building block of any electronic circuit. </a:t>
            </a:r>
          </a:p>
          <a:p>
            <a:r>
              <a:rPr lang="en-IN" sz="2600" cap="none" dirty="0" smtClean="0"/>
              <a:t>The output of the combinational circuit depends on the values at the input at any given time. </a:t>
            </a:r>
          </a:p>
          <a:p>
            <a:r>
              <a:rPr lang="en-IN" sz="2600" cap="none" dirty="0" smtClean="0"/>
              <a:t>The circuits do not make use of any memory or storage device</a:t>
            </a:r>
            <a:r>
              <a:rPr lang="en-IN" sz="2600" dirty="0" smtClean="0"/>
              <a:t>.</a:t>
            </a:r>
            <a:endParaRPr lang="en-IN" sz="26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119</a:t>
            </a:fld>
            <a:endParaRPr lang="en-US" dirty="0"/>
          </a:p>
        </p:txBody>
      </p:sp>
      <p:sp>
        <p:nvSpPr>
          <p:cNvPr id="2" name="Title 1"/>
          <p:cNvSpPr>
            <a:spLocks noGrp="1"/>
          </p:cNvSpPr>
          <p:nvPr>
            <p:ph type="title"/>
          </p:nvPr>
        </p:nvSpPr>
        <p:spPr/>
        <p:txBody>
          <a:bodyPr/>
          <a:lstStyle/>
          <a:p>
            <a:r>
              <a:rPr lang="en-IN" dirty="0" smtClean="0"/>
              <a:t>Combinational circuits</a:t>
            </a:r>
            <a:endParaRPr lang="en-IN" dirty="0"/>
          </a:p>
        </p:txBody>
      </p:sp>
    </p:spTree>
    <p:extLst>
      <p:ext uri="{BB962C8B-B14F-4D97-AF65-F5344CB8AC3E}">
        <p14:creationId xmlns:p14="http://schemas.microsoft.com/office/powerpoint/2010/main" xmlns="" val="1184378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387" y="1072185"/>
            <a:ext cx="10135226" cy="2074427"/>
          </a:xfrm>
        </p:spPr>
        <p:txBody>
          <a:bodyPr>
            <a:normAutofit/>
          </a:bodyPr>
          <a:lstStyle/>
          <a:p>
            <a:r>
              <a:rPr lang="en-IN" sz="3200" dirty="0" smtClean="0"/>
              <a:t/>
            </a:r>
            <a:br>
              <a:rPr lang="en-IN" sz="3200" dirty="0" smtClean="0"/>
            </a:br>
            <a:r>
              <a:rPr lang="en-IN" sz="3200" dirty="0" smtClean="0"/>
              <a:t/>
            </a:r>
            <a:br>
              <a:rPr lang="en-IN" sz="3200" dirty="0" smtClean="0"/>
            </a:br>
            <a:r>
              <a:rPr lang="en-IN" dirty="0" smtClean="0"/>
              <a:t>Boolean laws and theorems</a:t>
            </a:r>
            <a:endParaRPr lang="en-IN" dirty="0"/>
          </a:p>
        </p:txBody>
      </p:sp>
    </p:spTree>
    <p:extLst>
      <p:ext uri="{BB962C8B-B14F-4D97-AF65-F5344CB8AC3E}">
        <p14:creationId xmlns:p14="http://schemas.microsoft.com/office/powerpoint/2010/main" xmlns="" val="26000892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2600" cap="none" dirty="0" smtClean="0"/>
              <a:t>The output of combinational circuit at any instant of time, depends only on the levels present at input terminals.</a:t>
            </a:r>
          </a:p>
          <a:p>
            <a:r>
              <a:rPr lang="en-IN" sz="2600" cap="none" dirty="0" smtClean="0"/>
              <a:t>The combinational circuit do not use any memory. The previous state of input does not have any effect on the present state of the circuit.</a:t>
            </a:r>
          </a:p>
          <a:p>
            <a:r>
              <a:rPr lang="en-IN" sz="2600" cap="none" dirty="0" smtClean="0"/>
              <a:t>A combinational circuit can have an n number of inputs and m number of outputs.</a:t>
            </a:r>
          </a:p>
          <a:p>
            <a:endParaRPr lang="en-IN" sz="26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120</a:t>
            </a:fld>
            <a:endParaRPr lang="en-US" dirty="0"/>
          </a:p>
        </p:txBody>
      </p:sp>
      <p:sp>
        <p:nvSpPr>
          <p:cNvPr id="2" name="Title 1"/>
          <p:cNvSpPr>
            <a:spLocks noGrp="1"/>
          </p:cNvSpPr>
          <p:nvPr>
            <p:ph type="title"/>
          </p:nvPr>
        </p:nvSpPr>
        <p:spPr/>
        <p:txBody>
          <a:bodyPr>
            <a:normAutofit/>
          </a:bodyPr>
          <a:lstStyle/>
          <a:p>
            <a:r>
              <a:rPr lang="en-IN" dirty="0" smtClean="0"/>
              <a:t>Characteristics of combinational circuits</a:t>
            </a:r>
            <a:endParaRPr lang="en-IN" dirty="0"/>
          </a:p>
        </p:txBody>
      </p:sp>
    </p:spTree>
    <p:extLst>
      <p:ext uri="{BB962C8B-B14F-4D97-AF65-F5344CB8AC3E}">
        <p14:creationId xmlns:p14="http://schemas.microsoft.com/office/powerpoint/2010/main" xmlns="" val="141709458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4481512" y="3091656"/>
            <a:ext cx="3228975" cy="1304925"/>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pPr/>
              <a:t>121</a:t>
            </a:fld>
            <a:endParaRPr lang="en-US" dirty="0"/>
          </a:p>
        </p:txBody>
      </p:sp>
      <p:sp>
        <p:nvSpPr>
          <p:cNvPr id="2" name="Title 1"/>
          <p:cNvSpPr>
            <a:spLocks noGrp="1"/>
          </p:cNvSpPr>
          <p:nvPr>
            <p:ph type="title"/>
          </p:nvPr>
        </p:nvSpPr>
        <p:spPr/>
        <p:txBody>
          <a:bodyPr/>
          <a:lstStyle/>
          <a:p>
            <a:r>
              <a:rPr lang="en-IN" dirty="0" smtClean="0"/>
              <a:t>Block diagram</a:t>
            </a:r>
            <a:endParaRPr lang="en-IN" dirty="0"/>
          </a:p>
        </p:txBody>
      </p:sp>
    </p:spTree>
    <p:extLst>
      <p:ext uri="{BB962C8B-B14F-4D97-AF65-F5344CB8AC3E}">
        <p14:creationId xmlns:p14="http://schemas.microsoft.com/office/powerpoint/2010/main" xmlns="" val="229510806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622738"/>
            <a:ext cx="10363826" cy="4168461"/>
          </a:xfrm>
          <a:prstGeom prst="rect">
            <a:avLst/>
          </a:prstGeom>
        </p:spPr>
        <p:txBody>
          <a:bodyPr>
            <a:normAutofit/>
          </a:bodyPr>
          <a:lstStyle/>
          <a:p>
            <a:r>
              <a:rPr lang="en-IN" sz="2600" cap="none" dirty="0" smtClean="0"/>
              <a:t>Some of the most common combinational circuits are</a:t>
            </a:r>
            <a:r>
              <a:rPr lang="en-IN" dirty="0" smtClean="0"/>
              <a:t>:</a:t>
            </a:r>
          </a:p>
          <a:p>
            <a:pPr lvl="1"/>
            <a:r>
              <a:rPr lang="en-IN" sz="2600" cap="none" dirty="0" smtClean="0"/>
              <a:t>Arithmetic building blocks</a:t>
            </a:r>
          </a:p>
          <a:p>
            <a:pPr lvl="2"/>
            <a:r>
              <a:rPr lang="en-IN" sz="2600" cap="none" dirty="0" smtClean="0"/>
              <a:t>Adder</a:t>
            </a:r>
          </a:p>
          <a:p>
            <a:pPr lvl="2"/>
            <a:r>
              <a:rPr lang="en-IN" sz="2600" cap="none" dirty="0" err="1" smtClean="0"/>
              <a:t>Subtractor</a:t>
            </a:r>
            <a:endParaRPr lang="en-IN" sz="2600" cap="none" dirty="0" smtClean="0"/>
          </a:p>
          <a:p>
            <a:pPr lvl="2"/>
            <a:r>
              <a:rPr lang="en-IN" sz="2600" cap="none" dirty="0" smtClean="0"/>
              <a:t>Parallel adder and </a:t>
            </a:r>
            <a:r>
              <a:rPr lang="en-IN" sz="2600" cap="none" dirty="0" err="1" smtClean="0"/>
              <a:t>subtractor</a:t>
            </a:r>
            <a:endParaRPr lang="en-IN" sz="2600" cap="none" dirty="0" smtClean="0"/>
          </a:p>
          <a:p>
            <a:pPr lvl="1"/>
            <a:r>
              <a:rPr lang="en-IN" sz="2600" cap="none" dirty="0" smtClean="0"/>
              <a:t>Multiplexers</a:t>
            </a:r>
          </a:p>
          <a:p>
            <a:pPr lvl="1"/>
            <a:r>
              <a:rPr lang="en-IN" sz="2600" cap="none" dirty="0" err="1" smtClean="0"/>
              <a:t>Demultiplexers</a:t>
            </a:r>
            <a:endParaRPr lang="en-IN" sz="2600" cap="none" dirty="0" smtClean="0"/>
          </a:p>
          <a:p>
            <a:pPr lvl="1"/>
            <a:r>
              <a:rPr lang="en-IN" sz="2600" cap="none" dirty="0" smtClean="0"/>
              <a:t>Encoders</a:t>
            </a:r>
          </a:p>
          <a:p>
            <a:pPr lvl="1"/>
            <a:r>
              <a:rPr lang="en-IN" sz="2600" cap="none" dirty="0" smtClean="0"/>
              <a:t>Decoders</a:t>
            </a:r>
          </a:p>
        </p:txBody>
      </p:sp>
      <p:sp>
        <p:nvSpPr>
          <p:cNvPr id="6" name="Slide Number Placeholder 5"/>
          <p:cNvSpPr>
            <a:spLocks noGrp="1"/>
          </p:cNvSpPr>
          <p:nvPr>
            <p:ph type="sldNum" sz="quarter" idx="12"/>
          </p:nvPr>
        </p:nvSpPr>
        <p:spPr/>
        <p:txBody>
          <a:bodyPr/>
          <a:lstStyle/>
          <a:p>
            <a:fld id="{6D22F896-40B5-4ADD-8801-0D06FADFA095}" type="slidenum">
              <a:rPr lang="en-US" smtClean="0"/>
              <a:pPr/>
              <a:t>122</a:t>
            </a:fld>
            <a:endParaRPr lang="en-US" dirty="0"/>
          </a:p>
        </p:txBody>
      </p:sp>
      <p:sp>
        <p:nvSpPr>
          <p:cNvPr id="2" name="Title 1"/>
          <p:cNvSpPr>
            <a:spLocks noGrp="1"/>
          </p:cNvSpPr>
          <p:nvPr>
            <p:ph type="title"/>
          </p:nvPr>
        </p:nvSpPr>
        <p:spPr/>
        <p:txBody>
          <a:bodyPr>
            <a:normAutofit fontScale="90000"/>
          </a:bodyPr>
          <a:lstStyle/>
          <a:p>
            <a:r>
              <a:rPr lang="en-IN" dirty="0"/>
              <a:t>Combinational Circuit Types</a:t>
            </a:r>
            <a:r>
              <a:rPr lang="en-IN" b="1" dirty="0"/>
              <a:t/>
            </a:r>
            <a:br>
              <a:rPr lang="en-IN" b="1" dirty="0"/>
            </a:br>
            <a:endParaRPr lang="en-IN" dirty="0"/>
          </a:p>
        </p:txBody>
      </p:sp>
    </p:spTree>
    <p:extLst>
      <p:ext uri="{BB962C8B-B14F-4D97-AF65-F5344CB8AC3E}">
        <p14:creationId xmlns:p14="http://schemas.microsoft.com/office/powerpoint/2010/main" xmlns="" val="40798521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086378"/>
            <a:ext cx="10363826" cy="3704822"/>
          </a:xfrm>
          <a:prstGeom prst="rect">
            <a:avLst/>
          </a:prstGeom>
        </p:spPr>
        <p:txBody>
          <a:bodyPr>
            <a:normAutofit/>
          </a:bodyPr>
          <a:lstStyle/>
          <a:p>
            <a:r>
              <a:rPr lang="en-IN" sz="2600" cap="none" dirty="0" smtClean="0"/>
              <a:t>Arithmetic building blocks are the circuits made up of basic logic gates which are used to perform arithmetic operations.</a:t>
            </a:r>
          </a:p>
          <a:p>
            <a:pPr lvl="1"/>
            <a:r>
              <a:rPr lang="en-IN" sz="2400" cap="none" dirty="0" smtClean="0"/>
              <a:t>Some of them are</a:t>
            </a:r>
          </a:p>
          <a:p>
            <a:pPr lvl="2"/>
            <a:r>
              <a:rPr lang="en-IN" sz="2200" cap="none" dirty="0" smtClean="0"/>
              <a:t>Half adder</a:t>
            </a:r>
          </a:p>
          <a:p>
            <a:pPr lvl="2"/>
            <a:r>
              <a:rPr lang="en-IN" sz="2200" cap="none" dirty="0" smtClean="0"/>
              <a:t>Full adder</a:t>
            </a:r>
          </a:p>
          <a:p>
            <a:pPr lvl="2"/>
            <a:r>
              <a:rPr lang="en-IN" sz="2200" cap="none" dirty="0" smtClean="0"/>
              <a:t>Half </a:t>
            </a:r>
            <a:r>
              <a:rPr lang="en-IN" sz="2200" cap="none" dirty="0" err="1" smtClean="0"/>
              <a:t>subtractor</a:t>
            </a:r>
            <a:endParaRPr lang="en-IN" sz="2200" cap="none" dirty="0" smtClean="0"/>
          </a:p>
          <a:p>
            <a:pPr lvl="2"/>
            <a:r>
              <a:rPr lang="en-IN" sz="2200" cap="none" dirty="0" smtClean="0"/>
              <a:t>Full </a:t>
            </a:r>
            <a:r>
              <a:rPr lang="en-IN" sz="2200" cap="none" dirty="0" err="1" smtClean="0"/>
              <a:t>subtractor</a:t>
            </a:r>
            <a:endParaRPr lang="en-IN" sz="2200" cap="none" dirty="0" smtClean="0"/>
          </a:p>
          <a:p>
            <a:pPr lvl="2"/>
            <a:r>
              <a:rPr lang="en-IN" sz="2200" cap="none" dirty="0" smtClean="0"/>
              <a:t>Parallel adder</a:t>
            </a:r>
          </a:p>
          <a:p>
            <a:pPr lvl="2"/>
            <a:endParaRPr lang="en-IN" sz="22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123</a:t>
            </a:fld>
            <a:endParaRPr lang="en-US" dirty="0"/>
          </a:p>
        </p:txBody>
      </p:sp>
      <p:sp>
        <p:nvSpPr>
          <p:cNvPr id="2" name="Title 1"/>
          <p:cNvSpPr>
            <a:spLocks noGrp="1"/>
          </p:cNvSpPr>
          <p:nvPr>
            <p:ph type="title"/>
          </p:nvPr>
        </p:nvSpPr>
        <p:spPr/>
        <p:txBody>
          <a:bodyPr/>
          <a:lstStyle/>
          <a:p>
            <a:r>
              <a:rPr lang="en-IN" dirty="0" smtClean="0"/>
              <a:t>Arithmetic building blocks</a:t>
            </a:r>
            <a:endParaRPr lang="en-IN" dirty="0"/>
          </a:p>
        </p:txBody>
      </p:sp>
    </p:spTree>
    <p:extLst>
      <p:ext uri="{BB962C8B-B14F-4D97-AF65-F5344CB8AC3E}">
        <p14:creationId xmlns:p14="http://schemas.microsoft.com/office/powerpoint/2010/main" xmlns="" val="11948194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2600" cap="none" dirty="0" smtClean="0"/>
              <a:t>Half adder is a combinational logic circuit with two inputs and two outputs.</a:t>
            </a:r>
          </a:p>
          <a:p>
            <a:r>
              <a:rPr lang="en-IN" sz="2600" cap="none" dirty="0" smtClean="0"/>
              <a:t>The half adder circuit is designed to add two single bit binary number A and B.</a:t>
            </a:r>
          </a:p>
          <a:p>
            <a:r>
              <a:rPr lang="en-IN" sz="2600" cap="none" dirty="0" smtClean="0"/>
              <a:t>It is the basic building block for addition of two </a:t>
            </a:r>
            <a:r>
              <a:rPr lang="en-IN" sz="2600" b="1" cap="none" dirty="0" smtClean="0"/>
              <a:t>single</a:t>
            </a:r>
            <a:r>
              <a:rPr lang="en-IN" sz="2600" cap="none" dirty="0" smtClean="0"/>
              <a:t> bit numbers. </a:t>
            </a:r>
          </a:p>
          <a:p>
            <a:r>
              <a:rPr lang="en-IN" sz="2600" cap="none" dirty="0" smtClean="0"/>
              <a:t>This circuit has two outputs </a:t>
            </a:r>
            <a:r>
              <a:rPr lang="en-IN" sz="2600" b="1" cap="none" dirty="0" smtClean="0"/>
              <a:t>carry</a:t>
            </a:r>
            <a:r>
              <a:rPr lang="en-IN" sz="2600" cap="none" dirty="0" smtClean="0"/>
              <a:t> and </a:t>
            </a:r>
            <a:r>
              <a:rPr lang="en-IN" sz="2600" b="1" cap="none" dirty="0" smtClean="0"/>
              <a:t>sum</a:t>
            </a:r>
            <a:r>
              <a:rPr lang="en-IN" sz="2600" cap="none" dirty="0" smtClean="0"/>
              <a:t>.</a:t>
            </a:r>
            <a:endParaRPr lang="en-IN" sz="26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124</a:t>
            </a:fld>
            <a:endParaRPr lang="en-US" dirty="0"/>
          </a:p>
        </p:txBody>
      </p:sp>
      <p:sp>
        <p:nvSpPr>
          <p:cNvPr id="2" name="Title 1"/>
          <p:cNvSpPr>
            <a:spLocks noGrp="1"/>
          </p:cNvSpPr>
          <p:nvPr>
            <p:ph type="title"/>
          </p:nvPr>
        </p:nvSpPr>
        <p:spPr/>
        <p:txBody>
          <a:bodyPr/>
          <a:lstStyle/>
          <a:p>
            <a:r>
              <a:rPr lang="en-IN" dirty="0" smtClean="0"/>
              <a:t>Half adder</a:t>
            </a:r>
            <a:endParaRPr lang="en-IN" dirty="0"/>
          </a:p>
        </p:txBody>
      </p:sp>
    </p:spTree>
    <p:extLst>
      <p:ext uri="{BB962C8B-B14F-4D97-AF65-F5344CB8AC3E}">
        <p14:creationId xmlns:p14="http://schemas.microsoft.com/office/powerpoint/2010/main" xmlns="" val="18844978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4281487" y="3091656"/>
            <a:ext cx="3629025" cy="1304925"/>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pPr/>
              <a:t>125</a:t>
            </a:fld>
            <a:endParaRPr lang="en-US" dirty="0"/>
          </a:p>
        </p:txBody>
      </p:sp>
      <p:sp>
        <p:nvSpPr>
          <p:cNvPr id="2" name="Title 1"/>
          <p:cNvSpPr>
            <a:spLocks noGrp="1"/>
          </p:cNvSpPr>
          <p:nvPr>
            <p:ph type="title"/>
          </p:nvPr>
        </p:nvSpPr>
        <p:spPr/>
        <p:txBody>
          <a:bodyPr/>
          <a:lstStyle/>
          <a:p>
            <a:r>
              <a:rPr lang="en-IN" dirty="0" smtClean="0"/>
              <a:t>Block diagram</a:t>
            </a:r>
            <a:endParaRPr lang="en-IN" dirty="0"/>
          </a:p>
        </p:txBody>
      </p:sp>
    </p:spTree>
    <p:extLst>
      <p:ext uri="{BB962C8B-B14F-4D97-AF65-F5344CB8AC3E}">
        <p14:creationId xmlns:p14="http://schemas.microsoft.com/office/powerpoint/2010/main" xmlns="" val="147804186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5357812" y="2863056"/>
            <a:ext cx="1476375" cy="1762125"/>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pPr/>
              <a:t>126</a:t>
            </a:fld>
            <a:endParaRPr lang="en-US" dirty="0"/>
          </a:p>
        </p:txBody>
      </p:sp>
      <p:sp>
        <p:nvSpPr>
          <p:cNvPr id="2" name="Title 1"/>
          <p:cNvSpPr>
            <a:spLocks noGrp="1"/>
          </p:cNvSpPr>
          <p:nvPr>
            <p:ph type="title"/>
          </p:nvPr>
        </p:nvSpPr>
        <p:spPr/>
        <p:txBody>
          <a:bodyPr/>
          <a:lstStyle/>
          <a:p>
            <a:r>
              <a:rPr lang="en-IN" dirty="0" smtClean="0"/>
              <a:t>Truth table 	</a:t>
            </a:r>
            <a:endParaRPr lang="en-IN" dirty="0"/>
          </a:p>
        </p:txBody>
      </p:sp>
    </p:spTree>
    <p:extLst>
      <p:ext uri="{BB962C8B-B14F-4D97-AF65-F5344CB8AC3E}">
        <p14:creationId xmlns:p14="http://schemas.microsoft.com/office/powerpoint/2010/main" xmlns="" val="2728979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4743450" y="2639219"/>
            <a:ext cx="2705100" cy="2209800"/>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pPr/>
              <a:t>127</a:t>
            </a:fld>
            <a:endParaRPr lang="en-US" dirty="0"/>
          </a:p>
        </p:txBody>
      </p:sp>
      <p:sp>
        <p:nvSpPr>
          <p:cNvPr id="2" name="Title 1"/>
          <p:cNvSpPr>
            <a:spLocks noGrp="1"/>
          </p:cNvSpPr>
          <p:nvPr>
            <p:ph type="title"/>
          </p:nvPr>
        </p:nvSpPr>
        <p:spPr/>
        <p:txBody>
          <a:bodyPr/>
          <a:lstStyle/>
          <a:p>
            <a:r>
              <a:rPr lang="en-IN" dirty="0" smtClean="0"/>
              <a:t>Logic circuit</a:t>
            </a:r>
            <a:endParaRPr lang="en-IN" dirty="0"/>
          </a:p>
        </p:txBody>
      </p:sp>
    </p:spTree>
    <p:extLst>
      <p:ext uri="{BB962C8B-B14F-4D97-AF65-F5344CB8AC3E}">
        <p14:creationId xmlns:p14="http://schemas.microsoft.com/office/powerpoint/2010/main" xmlns="" val="33847795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3"/>
            <a:ext cx="10363826" cy="2269302"/>
          </a:xfrm>
          <a:prstGeom prst="rect">
            <a:avLst/>
          </a:prstGeom>
        </p:spPr>
        <p:txBody>
          <a:bodyPr>
            <a:normAutofit/>
          </a:bodyPr>
          <a:lstStyle/>
          <a:p>
            <a:r>
              <a:rPr lang="en-IN" sz="2600" cap="none" dirty="0" smtClean="0"/>
              <a:t>The Boolean expression for the half adder circuit is given as,</a:t>
            </a:r>
          </a:p>
          <a:p>
            <a:pPr lvl="2"/>
            <a:r>
              <a:rPr lang="en-IN" sz="2600" dirty="0" smtClean="0"/>
              <a:t>Sum = </a:t>
            </a:r>
            <a:r>
              <a:rPr lang="en-IN" sz="2600" dirty="0" err="1" smtClean="0"/>
              <a:t>a’b</a:t>
            </a:r>
            <a:r>
              <a:rPr lang="en-IN" sz="2600" dirty="0"/>
              <a:t> </a:t>
            </a:r>
            <a:r>
              <a:rPr lang="en-IN" sz="2600" dirty="0" smtClean="0"/>
              <a:t>+</a:t>
            </a:r>
            <a:r>
              <a:rPr lang="en-IN" sz="2600" dirty="0" err="1" smtClean="0"/>
              <a:t>ab</a:t>
            </a:r>
            <a:r>
              <a:rPr lang="en-IN" sz="2600" dirty="0" smtClean="0"/>
              <a:t>’</a:t>
            </a:r>
          </a:p>
          <a:p>
            <a:pPr lvl="2"/>
            <a:r>
              <a:rPr lang="en-IN" sz="2600" dirty="0" smtClean="0"/>
              <a:t>Carry = </a:t>
            </a:r>
            <a:r>
              <a:rPr lang="en-IN" sz="2600" dirty="0" err="1" smtClean="0"/>
              <a:t>ab</a:t>
            </a:r>
            <a:endParaRPr lang="en-IN" sz="26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128</a:t>
            </a:fld>
            <a:endParaRPr lang="en-US" dirty="0"/>
          </a:p>
        </p:txBody>
      </p:sp>
      <p:sp>
        <p:nvSpPr>
          <p:cNvPr id="2" name="Title 1"/>
          <p:cNvSpPr>
            <a:spLocks noGrp="1"/>
          </p:cNvSpPr>
          <p:nvPr>
            <p:ph type="title"/>
          </p:nvPr>
        </p:nvSpPr>
        <p:spPr/>
        <p:txBody>
          <a:bodyPr/>
          <a:lstStyle/>
          <a:p>
            <a:r>
              <a:rPr lang="en-IN" dirty="0" smtClean="0"/>
              <a:t>Boolean expression</a:t>
            </a:r>
            <a:endParaRPr lang="en-IN" dirty="0"/>
          </a:p>
        </p:txBody>
      </p:sp>
    </p:spTree>
    <p:extLst>
      <p:ext uri="{BB962C8B-B14F-4D97-AF65-F5344CB8AC3E}">
        <p14:creationId xmlns:p14="http://schemas.microsoft.com/office/powerpoint/2010/main" xmlns="" val="7211995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4847" y="1300785"/>
            <a:ext cx="10653717" cy="1792039"/>
          </a:xfrm>
        </p:spPr>
        <p:txBody>
          <a:bodyPr>
            <a:normAutofit fontScale="90000"/>
          </a:bodyPr>
          <a:lstStyle/>
          <a:p>
            <a:r>
              <a:rPr lang="en-IN" sz="4400" dirty="0" smtClean="0"/>
              <a:t/>
            </a:r>
            <a:br>
              <a:rPr lang="en-IN" sz="4400" dirty="0" smtClean="0"/>
            </a:br>
            <a:r>
              <a:rPr lang="en-IN" sz="4400" dirty="0" smtClean="0"/>
              <a:t> </a:t>
            </a:r>
            <a:r>
              <a:rPr lang="en-IN" dirty="0" smtClean="0"/>
              <a:t/>
            </a:r>
            <a:br>
              <a:rPr lang="en-IN" dirty="0" smtClean="0"/>
            </a:br>
            <a:r>
              <a:rPr lang="en-IN" dirty="0" smtClean="0"/>
              <a:t>      Full </a:t>
            </a:r>
            <a:r>
              <a:rPr lang="en-IN" dirty="0" smtClean="0"/>
              <a:t>adder</a:t>
            </a:r>
            <a:endParaRPr lang="en-IN" dirty="0"/>
          </a:p>
        </p:txBody>
      </p:sp>
      <p:sp>
        <p:nvSpPr>
          <p:cNvPr id="4" name="Date Placeholder 3"/>
          <p:cNvSpPr>
            <a:spLocks noGrp="1"/>
          </p:cNvSpPr>
          <p:nvPr>
            <p:ph type="dt" sz="half" idx="10"/>
          </p:nvPr>
        </p:nvSpPr>
        <p:spPr/>
        <p:txBody>
          <a:bodyPr/>
          <a:lstStyle/>
          <a:p>
            <a:fld id="{8E009D7E-3D13-474F-ACC3-963959A5F939}" type="datetime1">
              <a:rPr lang="en-US" smtClean="0"/>
              <a:pPr/>
              <a:t>11/15/2022</a:t>
            </a:fld>
            <a:endParaRPr lang="en-US" dirty="0"/>
          </a:p>
        </p:txBody>
      </p:sp>
      <p:sp>
        <p:nvSpPr>
          <p:cNvPr id="5" name="Footer Placeholder 4"/>
          <p:cNvSpPr>
            <a:spLocks noGrp="1"/>
          </p:cNvSpPr>
          <p:nvPr>
            <p:ph type="ftr" sz="quarter" idx="11"/>
          </p:nvPr>
        </p:nvSpPr>
        <p:spPr/>
        <p:txBody>
          <a:bodyPr/>
          <a:lstStyle/>
          <a:p>
            <a:r>
              <a:rPr lang="en-US" smtClean="0"/>
              <a:t>Fathima Fouzia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129</a:t>
            </a:fld>
            <a:endParaRPr lang="en-US" dirty="0"/>
          </a:p>
        </p:txBody>
      </p:sp>
    </p:spTree>
    <p:extLst>
      <p:ext uri="{BB962C8B-B14F-4D97-AF65-F5344CB8AC3E}">
        <p14:creationId xmlns:p14="http://schemas.microsoft.com/office/powerpoint/2010/main" xmlns="" val="1283351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3200" b="1" dirty="0"/>
              <a:t>Boolean Algebra</a:t>
            </a:r>
            <a:r>
              <a:rPr lang="en-IN" sz="3200" dirty="0"/>
              <a:t> </a:t>
            </a:r>
            <a:r>
              <a:rPr lang="en-IN" sz="3200" cap="none" dirty="0"/>
              <a:t>i</a:t>
            </a:r>
            <a:r>
              <a:rPr lang="en-IN" sz="3200" cap="none" dirty="0" smtClean="0"/>
              <a:t>s an algebra, which deals with binary numbers &amp; binary variables.</a:t>
            </a:r>
          </a:p>
          <a:p>
            <a:r>
              <a:rPr lang="en-IN" sz="3200" cap="none" dirty="0" smtClean="0"/>
              <a:t>A mathematician, named </a:t>
            </a:r>
            <a:r>
              <a:rPr lang="en-IN" sz="3200" b="1" cap="none" dirty="0" smtClean="0"/>
              <a:t>George Boole </a:t>
            </a:r>
            <a:r>
              <a:rPr lang="en-IN" sz="3200" cap="none" dirty="0" smtClean="0"/>
              <a:t>had developed this algebra in 1854. </a:t>
            </a:r>
          </a:p>
          <a:p>
            <a:r>
              <a:rPr lang="en-IN" sz="3200" cap="none" dirty="0" smtClean="0"/>
              <a:t>The variables used in this algebra are also called as </a:t>
            </a:r>
            <a:r>
              <a:rPr lang="en-IN" sz="3200" cap="none" dirty="0" err="1" smtClean="0"/>
              <a:t>boolean</a:t>
            </a:r>
            <a:r>
              <a:rPr lang="en-IN" sz="3200" cap="none" dirty="0" smtClean="0"/>
              <a:t> variables.</a:t>
            </a:r>
            <a:endParaRPr lang="en-IN" sz="32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13</a:t>
            </a:fld>
            <a:endParaRPr lang="en-US" dirty="0"/>
          </a:p>
        </p:txBody>
      </p:sp>
      <p:sp>
        <p:nvSpPr>
          <p:cNvPr id="2" name="Title 1"/>
          <p:cNvSpPr>
            <a:spLocks noGrp="1"/>
          </p:cNvSpPr>
          <p:nvPr>
            <p:ph type="title"/>
          </p:nvPr>
        </p:nvSpPr>
        <p:spPr/>
        <p:txBody>
          <a:bodyPr/>
          <a:lstStyle/>
          <a:p>
            <a:r>
              <a:rPr lang="en-IN" b="1" dirty="0" smtClean="0"/>
              <a:t>BOOLEAN ALGEBRA</a:t>
            </a:r>
            <a:endParaRPr lang="en-IN" b="1" dirty="0"/>
          </a:p>
        </p:txBody>
      </p:sp>
    </p:spTree>
    <p:extLst>
      <p:ext uri="{BB962C8B-B14F-4D97-AF65-F5344CB8AC3E}">
        <p14:creationId xmlns:p14="http://schemas.microsoft.com/office/powerpoint/2010/main" xmlns="" val="124031468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2600" cap="none" dirty="0" smtClean="0"/>
              <a:t>Full adder is developed to overcome the drawback of half adder circuit. </a:t>
            </a:r>
          </a:p>
          <a:p>
            <a:r>
              <a:rPr lang="en-IN" sz="2600" cap="none" dirty="0" smtClean="0"/>
              <a:t>It can add two one-bit numbers A and B, and carry c. </a:t>
            </a:r>
          </a:p>
          <a:p>
            <a:r>
              <a:rPr lang="en-IN" sz="2600" cap="none" dirty="0" smtClean="0"/>
              <a:t>The full adder is a three input and two output combinational circuit.</a:t>
            </a:r>
            <a:endParaRPr lang="en-IN" sz="2600" cap="none" dirty="0"/>
          </a:p>
        </p:txBody>
      </p:sp>
      <p:sp>
        <p:nvSpPr>
          <p:cNvPr id="4" name="Date Placeholder 3"/>
          <p:cNvSpPr>
            <a:spLocks noGrp="1"/>
          </p:cNvSpPr>
          <p:nvPr>
            <p:ph type="dt" sz="half" idx="10"/>
          </p:nvPr>
        </p:nvSpPr>
        <p:spPr/>
        <p:txBody>
          <a:bodyPr/>
          <a:lstStyle/>
          <a:p>
            <a:fld id="{713533C6-2B93-4CA4-8E95-A2FD2BC554E5}" type="datetime1">
              <a:rPr lang="en-US" smtClean="0"/>
              <a:pPr/>
              <a:t>11/15/2022</a:t>
            </a:fld>
            <a:endParaRPr lang="en-US" dirty="0"/>
          </a:p>
        </p:txBody>
      </p:sp>
      <p:sp>
        <p:nvSpPr>
          <p:cNvPr id="5" name="Footer Placeholder 4"/>
          <p:cNvSpPr>
            <a:spLocks noGrp="1"/>
          </p:cNvSpPr>
          <p:nvPr>
            <p:ph type="ftr" sz="quarter" idx="11"/>
          </p:nvPr>
        </p:nvSpPr>
        <p:spPr/>
        <p:txBody>
          <a:bodyPr/>
          <a:lstStyle/>
          <a:p>
            <a:r>
              <a:rPr lang="en-US" smtClean="0"/>
              <a:t>Fathima Fouzia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130</a:t>
            </a:fld>
            <a:endParaRPr lang="en-US" dirty="0"/>
          </a:p>
        </p:txBody>
      </p:sp>
      <p:sp>
        <p:nvSpPr>
          <p:cNvPr id="2" name="Title 1"/>
          <p:cNvSpPr>
            <a:spLocks noGrp="1"/>
          </p:cNvSpPr>
          <p:nvPr>
            <p:ph type="title"/>
          </p:nvPr>
        </p:nvSpPr>
        <p:spPr/>
        <p:txBody>
          <a:bodyPr/>
          <a:lstStyle/>
          <a:p>
            <a:r>
              <a:rPr lang="en-IN" dirty="0" smtClean="0"/>
              <a:t>Full adder</a:t>
            </a:r>
            <a:endParaRPr lang="en-IN" dirty="0"/>
          </a:p>
        </p:txBody>
      </p:sp>
    </p:spTree>
    <p:extLst>
      <p:ext uri="{BB962C8B-B14F-4D97-AF65-F5344CB8AC3E}">
        <p14:creationId xmlns:p14="http://schemas.microsoft.com/office/powerpoint/2010/main" xmlns="" val="284730077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2228045" y="2318197"/>
            <a:ext cx="7456867" cy="2859110"/>
          </a:xfrm>
          <a:prstGeom prst="rect">
            <a:avLst/>
          </a:prstGeom>
        </p:spPr>
      </p:pic>
      <p:sp>
        <p:nvSpPr>
          <p:cNvPr id="4" name="Date Placeholder 3"/>
          <p:cNvSpPr>
            <a:spLocks noGrp="1"/>
          </p:cNvSpPr>
          <p:nvPr>
            <p:ph type="dt" sz="half" idx="10"/>
          </p:nvPr>
        </p:nvSpPr>
        <p:spPr/>
        <p:txBody>
          <a:bodyPr/>
          <a:lstStyle/>
          <a:p>
            <a:fld id="{713533C6-2B93-4CA4-8E95-A2FD2BC554E5}" type="datetime1">
              <a:rPr lang="en-US" smtClean="0"/>
              <a:pPr/>
              <a:t>11/15/2022</a:t>
            </a:fld>
            <a:endParaRPr lang="en-US" dirty="0"/>
          </a:p>
        </p:txBody>
      </p:sp>
      <p:sp>
        <p:nvSpPr>
          <p:cNvPr id="5" name="Footer Placeholder 4"/>
          <p:cNvSpPr>
            <a:spLocks noGrp="1"/>
          </p:cNvSpPr>
          <p:nvPr>
            <p:ph type="ftr" sz="quarter" idx="11"/>
          </p:nvPr>
        </p:nvSpPr>
        <p:spPr/>
        <p:txBody>
          <a:bodyPr/>
          <a:lstStyle/>
          <a:p>
            <a:r>
              <a:rPr lang="en-US" smtClean="0"/>
              <a:t>Fathima Fouzia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131</a:t>
            </a:fld>
            <a:endParaRPr lang="en-US" dirty="0"/>
          </a:p>
        </p:txBody>
      </p:sp>
      <p:sp>
        <p:nvSpPr>
          <p:cNvPr id="2" name="Title 1"/>
          <p:cNvSpPr>
            <a:spLocks noGrp="1"/>
          </p:cNvSpPr>
          <p:nvPr>
            <p:ph type="title"/>
          </p:nvPr>
        </p:nvSpPr>
        <p:spPr/>
        <p:txBody>
          <a:bodyPr/>
          <a:lstStyle/>
          <a:p>
            <a:r>
              <a:rPr lang="en-IN" dirty="0" smtClean="0"/>
              <a:t>Block diagram</a:t>
            </a:r>
            <a:endParaRPr lang="en-IN" dirty="0"/>
          </a:p>
        </p:txBody>
      </p:sp>
    </p:spTree>
    <p:extLst>
      <p:ext uri="{BB962C8B-B14F-4D97-AF65-F5344CB8AC3E}">
        <p14:creationId xmlns:p14="http://schemas.microsoft.com/office/powerpoint/2010/main" xmlns="" val="22951080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5129212" y="2420144"/>
            <a:ext cx="1933575" cy="2647950"/>
          </a:xfrm>
          <a:prstGeom prst="rect">
            <a:avLst/>
          </a:prstGeom>
        </p:spPr>
      </p:pic>
      <p:sp>
        <p:nvSpPr>
          <p:cNvPr id="4" name="Date Placeholder 3"/>
          <p:cNvSpPr>
            <a:spLocks noGrp="1"/>
          </p:cNvSpPr>
          <p:nvPr>
            <p:ph type="dt" sz="half" idx="10"/>
          </p:nvPr>
        </p:nvSpPr>
        <p:spPr/>
        <p:txBody>
          <a:bodyPr/>
          <a:lstStyle/>
          <a:p>
            <a:fld id="{713533C6-2B93-4CA4-8E95-A2FD2BC554E5}" type="datetime1">
              <a:rPr lang="en-US" smtClean="0"/>
              <a:pPr/>
              <a:t>11/15/2022</a:t>
            </a:fld>
            <a:endParaRPr lang="en-US" dirty="0"/>
          </a:p>
        </p:txBody>
      </p:sp>
      <p:sp>
        <p:nvSpPr>
          <p:cNvPr id="5" name="Footer Placeholder 4"/>
          <p:cNvSpPr>
            <a:spLocks noGrp="1"/>
          </p:cNvSpPr>
          <p:nvPr>
            <p:ph type="ftr" sz="quarter" idx="11"/>
          </p:nvPr>
        </p:nvSpPr>
        <p:spPr/>
        <p:txBody>
          <a:bodyPr/>
          <a:lstStyle/>
          <a:p>
            <a:r>
              <a:rPr lang="en-US" smtClean="0"/>
              <a:t>Fathima Fouzia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132</a:t>
            </a:fld>
            <a:endParaRPr lang="en-US" dirty="0"/>
          </a:p>
        </p:txBody>
      </p:sp>
      <p:sp>
        <p:nvSpPr>
          <p:cNvPr id="2" name="Title 1"/>
          <p:cNvSpPr>
            <a:spLocks noGrp="1"/>
          </p:cNvSpPr>
          <p:nvPr>
            <p:ph type="title"/>
          </p:nvPr>
        </p:nvSpPr>
        <p:spPr/>
        <p:txBody>
          <a:bodyPr/>
          <a:lstStyle/>
          <a:p>
            <a:r>
              <a:rPr lang="en-IN" dirty="0" smtClean="0"/>
              <a:t>Truth table 	</a:t>
            </a:r>
            <a:endParaRPr lang="en-IN" dirty="0"/>
          </a:p>
        </p:txBody>
      </p:sp>
    </p:spTree>
    <p:extLst>
      <p:ext uri="{BB962C8B-B14F-4D97-AF65-F5344CB8AC3E}">
        <p14:creationId xmlns:p14="http://schemas.microsoft.com/office/powerpoint/2010/main" xmlns="" val="2728979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4710112" y="2920206"/>
            <a:ext cx="2771775" cy="1647825"/>
          </a:xfrm>
          <a:prstGeom prst="rect">
            <a:avLst/>
          </a:prstGeom>
        </p:spPr>
      </p:pic>
      <p:sp>
        <p:nvSpPr>
          <p:cNvPr id="4" name="Date Placeholder 3"/>
          <p:cNvSpPr>
            <a:spLocks noGrp="1"/>
          </p:cNvSpPr>
          <p:nvPr>
            <p:ph type="dt" sz="half" idx="10"/>
          </p:nvPr>
        </p:nvSpPr>
        <p:spPr/>
        <p:txBody>
          <a:bodyPr/>
          <a:lstStyle/>
          <a:p>
            <a:fld id="{713533C6-2B93-4CA4-8E95-A2FD2BC554E5}" type="datetime1">
              <a:rPr lang="en-US" smtClean="0"/>
              <a:pPr/>
              <a:t>11/15/2022</a:t>
            </a:fld>
            <a:endParaRPr lang="en-US" dirty="0"/>
          </a:p>
        </p:txBody>
      </p:sp>
      <p:sp>
        <p:nvSpPr>
          <p:cNvPr id="5" name="Footer Placeholder 4"/>
          <p:cNvSpPr>
            <a:spLocks noGrp="1"/>
          </p:cNvSpPr>
          <p:nvPr>
            <p:ph type="ftr" sz="quarter" idx="11"/>
          </p:nvPr>
        </p:nvSpPr>
        <p:spPr/>
        <p:txBody>
          <a:bodyPr/>
          <a:lstStyle/>
          <a:p>
            <a:r>
              <a:rPr lang="en-US" smtClean="0"/>
              <a:t>Fathima Fouzia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133</a:t>
            </a:fld>
            <a:endParaRPr lang="en-US" dirty="0"/>
          </a:p>
        </p:txBody>
      </p:sp>
      <p:sp>
        <p:nvSpPr>
          <p:cNvPr id="2" name="Title 1"/>
          <p:cNvSpPr>
            <a:spLocks noGrp="1"/>
          </p:cNvSpPr>
          <p:nvPr>
            <p:ph type="title"/>
          </p:nvPr>
        </p:nvSpPr>
        <p:spPr/>
        <p:txBody>
          <a:bodyPr/>
          <a:lstStyle/>
          <a:p>
            <a:r>
              <a:rPr lang="en-IN" dirty="0" smtClean="0"/>
              <a:t>Logic circuit</a:t>
            </a:r>
            <a:endParaRPr lang="en-IN" dirty="0"/>
          </a:p>
        </p:txBody>
      </p:sp>
    </p:spTree>
    <p:extLst>
      <p:ext uri="{BB962C8B-B14F-4D97-AF65-F5344CB8AC3E}">
        <p14:creationId xmlns:p14="http://schemas.microsoft.com/office/powerpoint/2010/main" xmlns="" val="338477958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3"/>
            <a:ext cx="10363826" cy="2269302"/>
          </a:xfrm>
          <a:prstGeom prst="rect">
            <a:avLst/>
          </a:prstGeom>
        </p:spPr>
        <p:txBody>
          <a:bodyPr>
            <a:normAutofit/>
          </a:bodyPr>
          <a:lstStyle/>
          <a:p>
            <a:r>
              <a:rPr lang="en-IN" sz="2600" cap="none" dirty="0" smtClean="0"/>
              <a:t>The Boolean expression for the half adder circuit is given as,</a:t>
            </a:r>
          </a:p>
          <a:p>
            <a:pPr lvl="2"/>
            <a:r>
              <a:rPr lang="en-IN" sz="2600" dirty="0" smtClean="0"/>
              <a:t>Sum = </a:t>
            </a:r>
            <a:r>
              <a:rPr lang="en-IN" sz="2800" dirty="0"/>
              <a:t>(A ⊕ B) ⊕ </a:t>
            </a:r>
            <a:r>
              <a:rPr lang="en-IN" sz="2800" dirty="0" err="1" smtClean="0"/>
              <a:t>C</a:t>
            </a:r>
            <a:r>
              <a:rPr lang="en-IN" sz="2800" baseline="-25000" dirty="0" err="1" smtClean="0"/>
              <a:t>in</a:t>
            </a:r>
            <a:endParaRPr lang="en-IN" sz="2800" baseline="-25000" dirty="0" smtClean="0"/>
          </a:p>
          <a:p>
            <a:pPr lvl="2"/>
            <a:r>
              <a:rPr lang="en-IN" sz="2600" dirty="0" smtClean="0"/>
              <a:t>Carry = </a:t>
            </a:r>
            <a:r>
              <a:rPr lang="en-IN" sz="2800" dirty="0"/>
              <a:t>A.B + (A ⊕ B)</a:t>
            </a:r>
            <a:endParaRPr lang="en-IN" sz="2600" dirty="0"/>
          </a:p>
        </p:txBody>
      </p:sp>
      <p:sp>
        <p:nvSpPr>
          <p:cNvPr id="4" name="Date Placeholder 3"/>
          <p:cNvSpPr>
            <a:spLocks noGrp="1"/>
          </p:cNvSpPr>
          <p:nvPr>
            <p:ph type="dt" sz="half" idx="10"/>
          </p:nvPr>
        </p:nvSpPr>
        <p:spPr/>
        <p:txBody>
          <a:bodyPr/>
          <a:lstStyle/>
          <a:p>
            <a:fld id="{713533C6-2B93-4CA4-8E95-A2FD2BC554E5}" type="datetime1">
              <a:rPr lang="en-US" smtClean="0"/>
              <a:pPr/>
              <a:t>11/15/2022</a:t>
            </a:fld>
            <a:endParaRPr lang="en-US" dirty="0"/>
          </a:p>
        </p:txBody>
      </p:sp>
      <p:sp>
        <p:nvSpPr>
          <p:cNvPr id="5" name="Footer Placeholder 4"/>
          <p:cNvSpPr>
            <a:spLocks noGrp="1"/>
          </p:cNvSpPr>
          <p:nvPr>
            <p:ph type="ftr" sz="quarter" idx="11"/>
          </p:nvPr>
        </p:nvSpPr>
        <p:spPr/>
        <p:txBody>
          <a:bodyPr/>
          <a:lstStyle/>
          <a:p>
            <a:r>
              <a:rPr lang="en-US" smtClean="0"/>
              <a:t>Fathima Fouzia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134</a:t>
            </a:fld>
            <a:endParaRPr lang="en-US" dirty="0"/>
          </a:p>
        </p:txBody>
      </p:sp>
      <p:sp>
        <p:nvSpPr>
          <p:cNvPr id="2" name="Title 1"/>
          <p:cNvSpPr>
            <a:spLocks noGrp="1"/>
          </p:cNvSpPr>
          <p:nvPr>
            <p:ph type="title"/>
          </p:nvPr>
        </p:nvSpPr>
        <p:spPr/>
        <p:txBody>
          <a:bodyPr/>
          <a:lstStyle/>
          <a:p>
            <a:r>
              <a:rPr lang="en-IN" dirty="0" smtClean="0"/>
              <a:t>Boolean expression</a:t>
            </a:r>
            <a:endParaRPr lang="en-IN" dirty="0"/>
          </a:p>
        </p:txBody>
      </p:sp>
    </p:spTree>
    <p:extLst>
      <p:ext uri="{BB962C8B-B14F-4D97-AF65-F5344CB8AC3E}">
        <p14:creationId xmlns:p14="http://schemas.microsoft.com/office/powerpoint/2010/main" xmlns="" val="72119951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1959939"/>
          </a:xfrm>
        </p:spPr>
        <p:txBody>
          <a:bodyPr>
            <a:normAutofit/>
          </a:bodyPr>
          <a:lstStyle/>
          <a:p>
            <a:r>
              <a:rPr lang="en-IN" dirty="0"/>
              <a:t/>
            </a:r>
            <a:br>
              <a:rPr lang="en-IN" dirty="0"/>
            </a:br>
            <a:r>
              <a:rPr lang="en-IN" dirty="0" smtClean="0"/>
              <a:t>H</a:t>
            </a:r>
            <a:r>
              <a:rPr lang="en-IN" dirty="0" smtClean="0"/>
              <a:t>alf </a:t>
            </a:r>
            <a:r>
              <a:rPr lang="en-IN" dirty="0" smtClean="0"/>
              <a:t>and </a:t>
            </a:r>
            <a:r>
              <a:rPr lang="en-IN" dirty="0" smtClean="0"/>
              <a:t>Full </a:t>
            </a:r>
            <a:r>
              <a:rPr lang="en-IN" dirty="0" err="1" smtClean="0"/>
              <a:t>S</a:t>
            </a:r>
            <a:r>
              <a:rPr lang="en-IN" dirty="0" err="1" smtClean="0"/>
              <a:t>ubtractor</a:t>
            </a:r>
            <a:endParaRPr lang="en-IN" dirty="0"/>
          </a:p>
        </p:txBody>
      </p:sp>
    </p:spTree>
    <p:extLst>
      <p:ext uri="{BB962C8B-B14F-4D97-AF65-F5344CB8AC3E}">
        <p14:creationId xmlns:p14="http://schemas.microsoft.com/office/powerpoint/2010/main" xmlns="" val="128335192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2600" cap="none" dirty="0" smtClean="0"/>
              <a:t>The half </a:t>
            </a:r>
            <a:r>
              <a:rPr lang="en-IN" sz="2600" cap="none" dirty="0" err="1" smtClean="0"/>
              <a:t>subtractor</a:t>
            </a:r>
            <a:r>
              <a:rPr lang="en-IN" sz="2600" cap="none" dirty="0" smtClean="0"/>
              <a:t> is also a building block for subtracting two binary numbers. </a:t>
            </a:r>
          </a:p>
          <a:p>
            <a:r>
              <a:rPr lang="en-IN" sz="2600" cap="none" dirty="0" smtClean="0"/>
              <a:t>It has two inputs and two outputs. </a:t>
            </a:r>
          </a:p>
          <a:p>
            <a:r>
              <a:rPr lang="en-IN" sz="2600" cap="none" dirty="0" smtClean="0"/>
              <a:t>This circuit is used to subtract two single bit binary numbers A and B. </a:t>
            </a:r>
          </a:p>
          <a:p>
            <a:r>
              <a:rPr lang="en-IN" sz="2600" cap="none" dirty="0" smtClean="0"/>
              <a:t>The </a:t>
            </a:r>
            <a:r>
              <a:rPr lang="en-IN" sz="2600" b="1" cap="none" dirty="0" smtClean="0"/>
              <a:t>'diff</a:t>
            </a:r>
            <a:r>
              <a:rPr lang="en-IN" sz="2600" cap="none" dirty="0" smtClean="0"/>
              <a:t>' and </a:t>
            </a:r>
            <a:r>
              <a:rPr lang="en-IN" sz="2600" b="1" cap="none" dirty="0" smtClean="0"/>
              <a:t>'borrow'</a:t>
            </a:r>
            <a:r>
              <a:rPr lang="en-IN" sz="2600" cap="none" dirty="0" smtClean="0"/>
              <a:t> are two output states of the half </a:t>
            </a:r>
            <a:r>
              <a:rPr lang="en-IN" sz="2600" cap="none" dirty="0" err="1" smtClean="0"/>
              <a:t>subtractor</a:t>
            </a:r>
            <a:r>
              <a:rPr lang="en-IN" sz="2600" cap="none" dirty="0" smtClean="0"/>
              <a:t>.</a:t>
            </a:r>
            <a:endParaRPr lang="en-IN" sz="26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136</a:t>
            </a:fld>
            <a:endParaRPr lang="en-US" dirty="0"/>
          </a:p>
        </p:txBody>
      </p:sp>
      <p:sp>
        <p:nvSpPr>
          <p:cNvPr id="2" name="Title 1"/>
          <p:cNvSpPr>
            <a:spLocks noGrp="1"/>
          </p:cNvSpPr>
          <p:nvPr>
            <p:ph type="title"/>
          </p:nvPr>
        </p:nvSpPr>
        <p:spPr/>
        <p:txBody>
          <a:bodyPr/>
          <a:lstStyle/>
          <a:p>
            <a:r>
              <a:rPr lang="en-IN" dirty="0" smtClean="0"/>
              <a:t>Half </a:t>
            </a:r>
            <a:r>
              <a:rPr lang="en-IN" dirty="0" err="1" smtClean="0"/>
              <a:t>subtractor</a:t>
            </a:r>
            <a:endParaRPr lang="en-IN" dirty="0"/>
          </a:p>
        </p:txBody>
      </p:sp>
    </p:spTree>
    <p:extLst>
      <p:ext uri="{BB962C8B-B14F-4D97-AF65-F5344CB8AC3E}">
        <p14:creationId xmlns:p14="http://schemas.microsoft.com/office/powerpoint/2010/main" xmlns="" val="28473007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lf Subtracto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730321" y="2356834"/>
            <a:ext cx="6903076" cy="274618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137</a:t>
            </a:fld>
            <a:endParaRPr lang="en-US" dirty="0"/>
          </a:p>
        </p:txBody>
      </p:sp>
      <p:sp>
        <p:nvSpPr>
          <p:cNvPr id="2" name="Title 1"/>
          <p:cNvSpPr>
            <a:spLocks noGrp="1"/>
          </p:cNvSpPr>
          <p:nvPr>
            <p:ph type="title"/>
          </p:nvPr>
        </p:nvSpPr>
        <p:spPr/>
        <p:txBody>
          <a:bodyPr/>
          <a:lstStyle/>
          <a:p>
            <a:r>
              <a:rPr lang="en-IN" dirty="0" smtClean="0"/>
              <a:t>Block diagram</a:t>
            </a:r>
            <a:endParaRPr lang="en-IN" dirty="0"/>
          </a:p>
        </p:txBody>
      </p:sp>
    </p:spTree>
    <p:extLst>
      <p:ext uri="{BB962C8B-B14F-4D97-AF65-F5344CB8AC3E}">
        <p14:creationId xmlns:p14="http://schemas.microsoft.com/office/powerpoint/2010/main" xmlns="" val="229510806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stretch>
            <a:fillRect/>
          </a:stretch>
        </p:blipFill>
        <p:spPr>
          <a:xfrm>
            <a:off x="3438659" y="2356833"/>
            <a:ext cx="5215944" cy="2962141"/>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pPr/>
              <a:t>138</a:t>
            </a:fld>
            <a:endParaRPr lang="en-US" dirty="0"/>
          </a:p>
        </p:txBody>
      </p:sp>
      <p:sp>
        <p:nvSpPr>
          <p:cNvPr id="2" name="Title 1"/>
          <p:cNvSpPr>
            <a:spLocks noGrp="1"/>
          </p:cNvSpPr>
          <p:nvPr>
            <p:ph type="title"/>
          </p:nvPr>
        </p:nvSpPr>
        <p:spPr/>
        <p:txBody>
          <a:bodyPr/>
          <a:lstStyle/>
          <a:p>
            <a:r>
              <a:rPr lang="en-IN" dirty="0" smtClean="0"/>
              <a:t>Truth table 	</a:t>
            </a:r>
            <a:endParaRPr lang="en-IN" dirty="0"/>
          </a:p>
        </p:txBody>
      </p:sp>
    </p:spTree>
    <p:extLst>
      <p:ext uri="{BB962C8B-B14F-4D97-AF65-F5344CB8AC3E}">
        <p14:creationId xmlns:p14="http://schemas.microsoft.com/office/powerpoint/2010/main" xmlns="" val="27289795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lf Subtracto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324225" y="2214694"/>
            <a:ext cx="5543550" cy="30956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139</a:t>
            </a:fld>
            <a:endParaRPr lang="en-US" dirty="0"/>
          </a:p>
        </p:txBody>
      </p:sp>
      <p:sp>
        <p:nvSpPr>
          <p:cNvPr id="2" name="Title 1"/>
          <p:cNvSpPr>
            <a:spLocks noGrp="1"/>
          </p:cNvSpPr>
          <p:nvPr>
            <p:ph type="title"/>
          </p:nvPr>
        </p:nvSpPr>
        <p:spPr/>
        <p:txBody>
          <a:bodyPr/>
          <a:lstStyle/>
          <a:p>
            <a:r>
              <a:rPr lang="en-IN" dirty="0" smtClean="0"/>
              <a:t>Logic circuit</a:t>
            </a:r>
            <a:endParaRPr lang="en-IN" dirty="0"/>
          </a:p>
        </p:txBody>
      </p:sp>
    </p:spTree>
    <p:extLst>
      <p:ext uri="{BB962C8B-B14F-4D97-AF65-F5344CB8AC3E}">
        <p14:creationId xmlns:p14="http://schemas.microsoft.com/office/powerpoint/2010/main" xmlns="" val="3384779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fontScale="92500"/>
          </a:bodyPr>
          <a:lstStyle/>
          <a:p>
            <a:r>
              <a:rPr lang="en-IN" sz="3000" cap="none" dirty="0" smtClean="0"/>
              <a:t>Either the </a:t>
            </a:r>
            <a:r>
              <a:rPr lang="en-IN" sz="3000" cap="none" dirty="0" err="1" smtClean="0"/>
              <a:t>boolean</a:t>
            </a:r>
            <a:r>
              <a:rPr lang="en-IN" sz="3000" cap="none" dirty="0" smtClean="0"/>
              <a:t> variable or complement of it is known as </a:t>
            </a:r>
            <a:r>
              <a:rPr lang="en-IN" sz="3000" b="1" cap="none" dirty="0" smtClean="0"/>
              <a:t>literal</a:t>
            </a:r>
            <a:r>
              <a:rPr lang="en-IN" sz="3000" cap="none" dirty="0" smtClean="0"/>
              <a:t>. The four possible </a:t>
            </a:r>
            <a:r>
              <a:rPr lang="en-IN" sz="3000" b="1" cap="none" dirty="0" smtClean="0"/>
              <a:t>logical OR</a:t>
            </a:r>
            <a:r>
              <a:rPr lang="en-IN" sz="3000" cap="none" dirty="0" smtClean="0"/>
              <a:t> operations among these literals and binary numbers are,</a:t>
            </a:r>
          </a:p>
          <a:p>
            <a:pPr lvl="5"/>
            <a:r>
              <a:rPr lang="en-IN" sz="2800" b="1" dirty="0" smtClean="0"/>
              <a:t>x </a:t>
            </a:r>
            <a:r>
              <a:rPr lang="en-IN" sz="2800" b="1" dirty="0"/>
              <a:t>+ 0 = </a:t>
            </a:r>
            <a:r>
              <a:rPr lang="en-IN" sz="2800" b="1" dirty="0" smtClean="0"/>
              <a:t>x </a:t>
            </a:r>
            <a:r>
              <a:rPr lang="en-IN" sz="2800" b="1" dirty="0" smtClean="0">
                <a:sym typeface="Wingdings" panose="05000000000000000000" pitchFamily="2" charset="2"/>
              </a:rPr>
              <a:t> 0+0=0  ;  1+0=1</a:t>
            </a:r>
            <a:endParaRPr lang="en-IN" sz="2800" b="1" dirty="0"/>
          </a:p>
          <a:p>
            <a:pPr lvl="5"/>
            <a:r>
              <a:rPr lang="en-IN" sz="2800" b="1" dirty="0"/>
              <a:t>x + 1 = </a:t>
            </a:r>
            <a:r>
              <a:rPr lang="en-IN" sz="2800" b="1" dirty="0" smtClean="0"/>
              <a:t>1 </a:t>
            </a:r>
            <a:r>
              <a:rPr lang="en-IN" sz="2800" b="1" dirty="0" smtClean="0">
                <a:sym typeface="Wingdings" panose="05000000000000000000" pitchFamily="2" charset="2"/>
              </a:rPr>
              <a:t> 0+1=1  ;  1+1=1</a:t>
            </a:r>
            <a:endParaRPr lang="en-IN" sz="2800" b="1" dirty="0"/>
          </a:p>
          <a:p>
            <a:pPr lvl="5"/>
            <a:r>
              <a:rPr lang="en-IN" sz="2800" b="1" dirty="0"/>
              <a:t>x + x = </a:t>
            </a:r>
            <a:r>
              <a:rPr lang="en-IN" sz="2800" b="1" dirty="0" smtClean="0"/>
              <a:t>x </a:t>
            </a:r>
            <a:r>
              <a:rPr lang="en-IN" sz="2800" b="1" dirty="0" smtClean="0">
                <a:sym typeface="Wingdings" panose="05000000000000000000" pitchFamily="2" charset="2"/>
              </a:rPr>
              <a:t> 0+0=0  ;  1+1=1</a:t>
            </a:r>
            <a:endParaRPr lang="en-IN" sz="2800" b="1" dirty="0"/>
          </a:p>
          <a:p>
            <a:pPr lvl="5"/>
            <a:r>
              <a:rPr lang="en-IN" sz="2800" b="1" dirty="0"/>
              <a:t>x + x’ = </a:t>
            </a:r>
            <a:r>
              <a:rPr lang="en-IN" sz="2800" b="1" dirty="0" smtClean="0"/>
              <a:t>1 </a:t>
            </a:r>
            <a:r>
              <a:rPr lang="en-IN" sz="2800" b="1" dirty="0" smtClean="0">
                <a:sym typeface="Wingdings" panose="05000000000000000000" pitchFamily="2" charset="2"/>
              </a:rPr>
              <a:t> 0+1=1  ;  1+0=1</a:t>
            </a:r>
            <a:endParaRPr lang="en-IN" sz="2800" b="1" dirty="0"/>
          </a:p>
          <a:p>
            <a:pPr marL="0" indent="0">
              <a:buNone/>
            </a:pPr>
            <a:endParaRPr lang="en-IN" sz="30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14</a:t>
            </a:fld>
            <a:endParaRPr lang="en-US" dirty="0"/>
          </a:p>
        </p:txBody>
      </p:sp>
      <p:sp>
        <p:nvSpPr>
          <p:cNvPr id="2" name="Title 1"/>
          <p:cNvSpPr>
            <a:spLocks noGrp="1"/>
          </p:cNvSpPr>
          <p:nvPr>
            <p:ph type="title"/>
          </p:nvPr>
        </p:nvSpPr>
        <p:spPr/>
        <p:txBody>
          <a:bodyPr>
            <a:normAutofit fontScale="90000"/>
          </a:bodyPr>
          <a:lstStyle/>
          <a:p>
            <a:r>
              <a:rPr lang="en-IN" b="1" dirty="0"/>
              <a:t>Boolean </a:t>
            </a:r>
            <a:r>
              <a:rPr lang="en-IN" b="1" dirty="0" smtClean="0"/>
              <a:t>Postulates – logical or</a:t>
            </a:r>
            <a:r>
              <a:rPr lang="en-IN" b="1" dirty="0"/>
              <a:t/>
            </a:r>
            <a:br>
              <a:rPr lang="en-IN" b="1" dirty="0"/>
            </a:br>
            <a:endParaRPr lang="en-IN" b="1" dirty="0"/>
          </a:p>
        </p:txBody>
      </p:sp>
    </p:spTree>
    <p:extLst>
      <p:ext uri="{BB962C8B-B14F-4D97-AF65-F5344CB8AC3E}">
        <p14:creationId xmlns:p14="http://schemas.microsoft.com/office/powerpoint/2010/main" xmlns="" val="64824197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3"/>
            <a:ext cx="10363826" cy="2269302"/>
          </a:xfrm>
          <a:prstGeom prst="rect">
            <a:avLst/>
          </a:prstGeom>
        </p:spPr>
        <p:txBody>
          <a:bodyPr>
            <a:normAutofit/>
          </a:bodyPr>
          <a:lstStyle/>
          <a:p>
            <a:r>
              <a:rPr lang="en-IN" sz="2600" cap="none" dirty="0" smtClean="0"/>
              <a:t>The Boolean expression for the half </a:t>
            </a:r>
            <a:r>
              <a:rPr lang="en-IN" sz="2600" cap="none" dirty="0" err="1" smtClean="0"/>
              <a:t>subtractor</a:t>
            </a:r>
            <a:r>
              <a:rPr lang="en-IN" sz="2600" cap="none" dirty="0" smtClean="0"/>
              <a:t> circuit is given as,</a:t>
            </a:r>
          </a:p>
          <a:p>
            <a:pPr lvl="2"/>
            <a:r>
              <a:rPr lang="en-IN" sz="2800" dirty="0"/>
              <a:t>Diff= </a:t>
            </a:r>
            <a:r>
              <a:rPr lang="en-IN" sz="2800" dirty="0" smtClean="0"/>
              <a:t>A'B+AB‘</a:t>
            </a:r>
          </a:p>
          <a:p>
            <a:pPr lvl="2"/>
            <a:r>
              <a:rPr lang="en-IN" sz="2800" dirty="0" smtClean="0"/>
              <a:t>Borrow </a:t>
            </a:r>
            <a:r>
              <a:rPr lang="en-IN" sz="2800" dirty="0"/>
              <a:t>= A'B</a:t>
            </a:r>
            <a:endParaRPr lang="en-IN" sz="26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140</a:t>
            </a:fld>
            <a:endParaRPr lang="en-US" dirty="0"/>
          </a:p>
        </p:txBody>
      </p:sp>
      <p:sp>
        <p:nvSpPr>
          <p:cNvPr id="2" name="Title 1"/>
          <p:cNvSpPr>
            <a:spLocks noGrp="1"/>
          </p:cNvSpPr>
          <p:nvPr>
            <p:ph type="title"/>
          </p:nvPr>
        </p:nvSpPr>
        <p:spPr/>
        <p:txBody>
          <a:bodyPr/>
          <a:lstStyle/>
          <a:p>
            <a:r>
              <a:rPr lang="en-IN" dirty="0" smtClean="0"/>
              <a:t>Boolean expression</a:t>
            </a:r>
            <a:endParaRPr lang="en-IN" dirty="0"/>
          </a:p>
        </p:txBody>
      </p:sp>
    </p:spTree>
    <p:extLst>
      <p:ext uri="{BB962C8B-B14F-4D97-AF65-F5344CB8AC3E}">
        <p14:creationId xmlns:p14="http://schemas.microsoft.com/office/powerpoint/2010/main" xmlns="" val="72119951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3"/>
            <a:ext cx="10363826" cy="2346576"/>
          </a:xfrm>
          <a:prstGeom prst="rect">
            <a:avLst/>
          </a:prstGeom>
        </p:spPr>
        <p:txBody>
          <a:bodyPr/>
          <a:lstStyle/>
          <a:p>
            <a:r>
              <a:rPr lang="en-IN" sz="2600" cap="none" dirty="0" smtClean="0"/>
              <a:t>The full </a:t>
            </a:r>
            <a:r>
              <a:rPr lang="en-IN" sz="2600" cap="none" dirty="0" err="1" smtClean="0"/>
              <a:t>subtractor</a:t>
            </a:r>
            <a:r>
              <a:rPr lang="en-IN" sz="2600" cap="none" dirty="0" smtClean="0"/>
              <a:t> is used to subtract three 1-bit numbers A, B, and C, which are minuend, subtrahend, and borrow, respectively. </a:t>
            </a:r>
          </a:p>
          <a:p>
            <a:r>
              <a:rPr lang="en-IN" sz="2600" cap="none" dirty="0" smtClean="0"/>
              <a:t>The full </a:t>
            </a:r>
            <a:r>
              <a:rPr lang="en-IN" sz="2600" cap="none" dirty="0" err="1" smtClean="0"/>
              <a:t>subtractor</a:t>
            </a:r>
            <a:r>
              <a:rPr lang="en-IN" sz="2600" cap="none" dirty="0" smtClean="0"/>
              <a:t> has three input states and two output states i.e., Diff and borrow</a:t>
            </a:r>
            <a:r>
              <a:rPr lang="en-IN" dirty="0" smtClean="0"/>
              <a:t>.</a:t>
            </a:r>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141</a:t>
            </a:fld>
            <a:endParaRPr lang="en-US" dirty="0"/>
          </a:p>
        </p:txBody>
      </p:sp>
      <p:sp>
        <p:nvSpPr>
          <p:cNvPr id="2" name="Title 1"/>
          <p:cNvSpPr>
            <a:spLocks noGrp="1"/>
          </p:cNvSpPr>
          <p:nvPr>
            <p:ph type="title"/>
          </p:nvPr>
        </p:nvSpPr>
        <p:spPr/>
        <p:txBody>
          <a:bodyPr/>
          <a:lstStyle/>
          <a:p>
            <a:r>
              <a:rPr lang="en-IN" dirty="0" smtClean="0"/>
              <a:t>Full </a:t>
            </a:r>
            <a:r>
              <a:rPr lang="en-IN" dirty="0" err="1" smtClean="0"/>
              <a:t>subtractor</a:t>
            </a:r>
            <a:endParaRPr lang="en-IN" dirty="0"/>
          </a:p>
        </p:txBody>
      </p:sp>
    </p:spTree>
    <p:extLst>
      <p:ext uri="{BB962C8B-B14F-4D97-AF65-F5344CB8AC3E}">
        <p14:creationId xmlns:p14="http://schemas.microsoft.com/office/powerpoint/2010/main" xmlns="" val="410186015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ull Subtracto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3238500" y="2882106"/>
            <a:ext cx="5715000" cy="17240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142</a:t>
            </a:fld>
            <a:endParaRPr lang="en-US" dirty="0"/>
          </a:p>
        </p:txBody>
      </p:sp>
      <p:sp>
        <p:nvSpPr>
          <p:cNvPr id="2" name="Title 1"/>
          <p:cNvSpPr>
            <a:spLocks noGrp="1"/>
          </p:cNvSpPr>
          <p:nvPr>
            <p:ph type="title"/>
          </p:nvPr>
        </p:nvSpPr>
        <p:spPr/>
        <p:txBody>
          <a:bodyPr/>
          <a:lstStyle/>
          <a:p>
            <a:r>
              <a:rPr lang="en-IN" dirty="0" smtClean="0"/>
              <a:t>Block diagram</a:t>
            </a:r>
            <a:endParaRPr lang="en-IN" dirty="0"/>
          </a:p>
        </p:txBody>
      </p:sp>
    </p:spTree>
    <p:extLst>
      <p:ext uri="{BB962C8B-B14F-4D97-AF65-F5344CB8AC3E}">
        <p14:creationId xmlns:p14="http://schemas.microsoft.com/office/powerpoint/2010/main" xmlns="" val="351466114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ull Subtracto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4376737" y="2620169"/>
            <a:ext cx="3438525" cy="22479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143</a:t>
            </a:fld>
            <a:endParaRPr lang="en-US" dirty="0"/>
          </a:p>
        </p:txBody>
      </p:sp>
      <p:sp>
        <p:nvSpPr>
          <p:cNvPr id="2" name="Title 1"/>
          <p:cNvSpPr>
            <a:spLocks noGrp="1"/>
          </p:cNvSpPr>
          <p:nvPr>
            <p:ph type="title"/>
          </p:nvPr>
        </p:nvSpPr>
        <p:spPr/>
        <p:txBody>
          <a:bodyPr/>
          <a:lstStyle/>
          <a:p>
            <a:r>
              <a:rPr lang="en-IN" dirty="0" smtClean="0"/>
              <a:t>Truth table</a:t>
            </a:r>
            <a:endParaRPr lang="en-IN" dirty="0"/>
          </a:p>
        </p:txBody>
      </p:sp>
    </p:spTree>
    <p:extLst>
      <p:ext uri="{BB962C8B-B14F-4D97-AF65-F5344CB8AC3E}">
        <p14:creationId xmlns:p14="http://schemas.microsoft.com/office/powerpoint/2010/main" xmlns="" val="390605312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ull Subtracto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116429" y="1880316"/>
            <a:ext cx="7959142" cy="383790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144</a:t>
            </a:fld>
            <a:endParaRPr lang="en-US" dirty="0"/>
          </a:p>
        </p:txBody>
      </p:sp>
      <p:sp>
        <p:nvSpPr>
          <p:cNvPr id="2" name="Title 1"/>
          <p:cNvSpPr>
            <a:spLocks noGrp="1"/>
          </p:cNvSpPr>
          <p:nvPr>
            <p:ph type="title"/>
          </p:nvPr>
        </p:nvSpPr>
        <p:spPr/>
        <p:txBody>
          <a:bodyPr/>
          <a:lstStyle/>
          <a:p>
            <a:r>
              <a:rPr lang="en-IN" dirty="0" smtClean="0"/>
              <a:t>Logic circuit</a:t>
            </a:r>
            <a:endParaRPr lang="en-IN" dirty="0"/>
          </a:p>
        </p:txBody>
      </p:sp>
    </p:spTree>
    <p:extLst>
      <p:ext uri="{BB962C8B-B14F-4D97-AF65-F5344CB8AC3E}">
        <p14:creationId xmlns:p14="http://schemas.microsoft.com/office/powerpoint/2010/main" xmlns="" val="111344213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2282181"/>
          </a:xfrm>
          <a:prstGeom prst="rect">
            <a:avLst/>
          </a:prstGeom>
        </p:spPr>
        <p:txBody>
          <a:bodyPr>
            <a:normAutofit fontScale="92500"/>
          </a:bodyPr>
          <a:lstStyle/>
          <a:p>
            <a:r>
              <a:rPr lang="en-IN" sz="2600" cap="none" dirty="0"/>
              <a:t>The Boolean expression for the </a:t>
            </a:r>
            <a:r>
              <a:rPr lang="en-IN" sz="2600" cap="none" dirty="0" smtClean="0"/>
              <a:t>full </a:t>
            </a:r>
            <a:r>
              <a:rPr lang="en-IN" sz="2600" cap="none" dirty="0" err="1" smtClean="0"/>
              <a:t>subtractor</a:t>
            </a:r>
            <a:r>
              <a:rPr lang="en-IN" sz="2600" cap="none" dirty="0" smtClean="0"/>
              <a:t> </a:t>
            </a:r>
            <a:r>
              <a:rPr lang="en-IN" sz="2600" cap="none" dirty="0"/>
              <a:t>circuit is given as,</a:t>
            </a:r>
          </a:p>
          <a:p>
            <a:pPr lvl="2"/>
            <a:r>
              <a:rPr lang="en-IN" sz="2800" dirty="0" smtClean="0"/>
              <a:t>Diff = (A </a:t>
            </a:r>
            <a:r>
              <a:rPr lang="en-IN" sz="2800" dirty="0"/>
              <a:t>⊕ B) ⊕ </a:t>
            </a:r>
            <a:r>
              <a:rPr lang="en-IN" sz="2800" dirty="0" smtClean="0"/>
              <a:t>'</a:t>
            </a:r>
            <a:r>
              <a:rPr lang="en-IN" sz="2800" dirty="0" err="1" smtClean="0"/>
              <a:t>Borrow</a:t>
            </a:r>
            <a:r>
              <a:rPr lang="en-IN" sz="2800" baseline="-25000" dirty="0" err="1" smtClean="0"/>
              <a:t>in</a:t>
            </a:r>
            <a:r>
              <a:rPr lang="en-IN" sz="2800" baseline="-25000" dirty="0" smtClean="0"/>
              <a:t>‘</a:t>
            </a:r>
          </a:p>
          <a:p>
            <a:pPr lvl="2"/>
            <a:r>
              <a:rPr lang="en-IN" sz="2800" dirty="0" smtClean="0"/>
              <a:t>Borrow </a:t>
            </a:r>
            <a:r>
              <a:rPr lang="en-IN" sz="2800" dirty="0"/>
              <a:t>= A'.B + (A ⊕ B)'</a:t>
            </a:r>
          </a:p>
          <a:p>
            <a:pPr marL="0" indent="0">
              <a:buNone/>
            </a:pPr>
            <a:r>
              <a:rPr lang="en-IN" dirty="0"/>
              <a:t/>
            </a:r>
            <a:br>
              <a:rPr lang="en-IN" dirty="0"/>
            </a:br>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145</a:t>
            </a:fld>
            <a:endParaRPr lang="en-US" dirty="0"/>
          </a:p>
        </p:txBody>
      </p:sp>
      <p:sp>
        <p:nvSpPr>
          <p:cNvPr id="2" name="Title 1"/>
          <p:cNvSpPr>
            <a:spLocks noGrp="1"/>
          </p:cNvSpPr>
          <p:nvPr>
            <p:ph type="title"/>
          </p:nvPr>
        </p:nvSpPr>
        <p:spPr/>
        <p:txBody>
          <a:bodyPr/>
          <a:lstStyle/>
          <a:p>
            <a:r>
              <a:rPr lang="en-IN" dirty="0" smtClean="0"/>
              <a:t>Boolean expression</a:t>
            </a:r>
            <a:endParaRPr lang="en-IN" dirty="0"/>
          </a:p>
        </p:txBody>
      </p:sp>
    </p:spTree>
    <p:extLst>
      <p:ext uri="{BB962C8B-B14F-4D97-AF65-F5344CB8AC3E}">
        <p14:creationId xmlns:p14="http://schemas.microsoft.com/office/powerpoint/2010/main" xmlns="" val="20826648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lnSpcReduction="10000"/>
          </a:bodyPr>
          <a:lstStyle/>
          <a:p>
            <a:r>
              <a:rPr lang="en-IN" sz="2600" cap="none" dirty="0" smtClean="0"/>
              <a:t>A binary/2’s complement adder-</a:t>
            </a:r>
            <a:r>
              <a:rPr lang="en-IN" sz="2600" cap="none" dirty="0" err="1" smtClean="0"/>
              <a:t>subtractor</a:t>
            </a:r>
            <a:r>
              <a:rPr lang="en-IN" sz="2600" cap="none" dirty="0" smtClean="0"/>
              <a:t> is a special type of circuit that is used to perform both operations, i.e., Addition and subtraction. The operation which is going to be used depends on the values contained by the control signal. In arithmetic logical unit, it is one of the most important components.</a:t>
            </a:r>
          </a:p>
          <a:p>
            <a:r>
              <a:rPr lang="en-IN" sz="2600" cap="none" dirty="0" smtClean="0"/>
              <a:t>To work with binary adder-</a:t>
            </a:r>
            <a:r>
              <a:rPr lang="en-IN" sz="2600" cap="none" dirty="0" err="1" smtClean="0"/>
              <a:t>subtractor</a:t>
            </a:r>
            <a:r>
              <a:rPr lang="en-IN" sz="2600" cap="none" dirty="0" smtClean="0"/>
              <a:t>, it is required that we have knowledge of the </a:t>
            </a:r>
            <a:r>
              <a:rPr lang="en-IN" sz="2600" cap="none" dirty="0"/>
              <a:t>E</a:t>
            </a:r>
            <a:r>
              <a:rPr lang="en-IN" sz="2600" cap="none" dirty="0" smtClean="0"/>
              <a:t>XOR gate, full-adder, binary addition, and subtraction.</a:t>
            </a:r>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146</a:t>
            </a:fld>
            <a:endParaRPr lang="en-US" dirty="0"/>
          </a:p>
        </p:txBody>
      </p:sp>
      <p:sp>
        <p:nvSpPr>
          <p:cNvPr id="2" name="Title 1"/>
          <p:cNvSpPr>
            <a:spLocks noGrp="1"/>
          </p:cNvSpPr>
          <p:nvPr>
            <p:ph type="title"/>
          </p:nvPr>
        </p:nvSpPr>
        <p:spPr/>
        <p:txBody>
          <a:bodyPr/>
          <a:lstStyle/>
          <a:p>
            <a:r>
              <a:rPr lang="en-IN" dirty="0" smtClean="0"/>
              <a:t>2’s complement adder/</a:t>
            </a:r>
            <a:r>
              <a:rPr lang="en-IN" dirty="0" err="1" smtClean="0"/>
              <a:t>subtractor</a:t>
            </a:r>
            <a:endParaRPr lang="en-IN" dirty="0"/>
          </a:p>
        </p:txBody>
      </p:sp>
    </p:spTree>
    <p:extLst>
      <p:ext uri="{BB962C8B-B14F-4D97-AF65-F5344CB8AC3E}">
        <p14:creationId xmlns:p14="http://schemas.microsoft.com/office/powerpoint/2010/main" xmlns="" val="150513771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2600" cap="none" dirty="0" smtClean="0"/>
              <a:t>To perform 2’s complement subtraction perform the following steps</a:t>
            </a:r>
          </a:p>
          <a:p>
            <a:pPr lvl="1"/>
            <a:r>
              <a:rPr lang="en-IN" sz="2600" cap="none" dirty="0" smtClean="0"/>
              <a:t>Step1 : find the 2’s complement of subtrahend</a:t>
            </a:r>
          </a:p>
          <a:p>
            <a:pPr lvl="1"/>
            <a:r>
              <a:rPr lang="en-IN" sz="2600" cap="none" dirty="0" smtClean="0"/>
              <a:t>Step2 : add first number(minuend) and 2’s complement of subtrahend</a:t>
            </a:r>
          </a:p>
          <a:p>
            <a:pPr lvl="1"/>
            <a:r>
              <a:rPr lang="en-IN" sz="2600" cap="none" dirty="0" smtClean="0"/>
              <a:t>Step3 : if carry is produced in the addition, discard the carry. If there is no carry, take 2’s complement for the sum and assign negative sign.</a:t>
            </a:r>
            <a:endParaRPr lang="en-IN" sz="26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147</a:t>
            </a:fld>
            <a:endParaRPr lang="en-US" dirty="0"/>
          </a:p>
        </p:txBody>
      </p:sp>
      <p:sp>
        <p:nvSpPr>
          <p:cNvPr id="2" name="Title 1"/>
          <p:cNvSpPr>
            <a:spLocks noGrp="1"/>
          </p:cNvSpPr>
          <p:nvPr>
            <p:ph type="title"/>
          </p:nvPr>
        </p:nvSpPr>
        <p:spPr/>
        <p:txBody>
          <a:bodyPr/>
          <a:lstStyle/>
          <a:p>
            <a:r>
              <a:rPr lang="en-IN" dirty="0" smtClean="0"/>
              <a:t>2’s complement subtraction</a:t>
            </a:r>
            <a:endParaRPr lang="en-IN" dirty="0"/>
          </a:p>
        </p:txBody>
      </p:sp>
    </p:spTree>
    <p:extLst>
      <p:ext uri="{BB962C8B-B14F-4D97-AF65-F5344CB8AC3E}">
        <p14:creationId xmlns:p14="http://schemas.microsoft.com/office/powerpoint/2010/main" xmlns="" val="207049119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786270"/>
            <a:ext cx="10363826" cy="4004929"/>
          </a:xfrm>
          <a:prstGeom prst="rect">
            <a:avLst/>
          </a:prstGeom>
        </p:spPr>
        <p:txBody>
          <a:bodyPr>
            <a:noAutofit/>
          </a:bodyPr>
          <a:lstStyle/>
          <a:p>
            <a:r>
              <a:rPr lang="en-IN" sz="2400" dirty="0" smtClean="0"/>
              <a:t>(1111) – (1001) = (?)</a:t>
            </a:r>
          </a:p>
          <a:p>
            <a:pPr lvl="1"/>
            <a:r>
              <a:rPr lang="en-IN" sz="2400" dirty="0" smtClean="0"/>
              <a:t>1’S COMPLEMENT OF 1001 </a:t>
            </a:r>
            <a:r>
              <a:rPr lang="en-IN" sz="2400" dirty="0" smtClean="0">
                <a:sym typeface="Wingdings" panose="05000000000000000000" pitchFamily="2" charset="2"/>
              </a:rPr>
              <a:t> </a:t>
            </a:r>
            <a:r>
              <a:rPr lang="en-IN" sz="2400" dirty="0" smtClean="0"/>
              <a:t> 0110</a:t>
            </a:r>
          </a:p>
          <a:p>
            <a:pPr lvl="1"/>
            <a:r>
              <a:rPr lang="en-IN" sz="2400" dirty="0" smtClean="0"/>
              <a:t>2’S COMPLEMENT OF 1001 </a:t>
            </a:r>
            <a:r>
              <a:rPr lang="en-IN" sz="2400" dirty="0" smtClean="0">
                <a:sym typeface="Wingdings" panose="05000000000000000000" pitchFamily="2" charset="2"/>
              </a:rPr>
              <a:t> 0110 + 1  0111</a:t>
            </a:r>
          </a:p>
          <a:p>
            <a:pPr lvl="1"/>
            <a:r>
              <a:rPr lang="en-IN" sz="2400" dirty="0" smtClean="0">
                <a:sym typeface="Wingdings" panose="05000000000000000000" pitchFamily="2" charset="2"/>
              </a:rPr>
              <a:t>NOW SUBTRACT</a:t>
            </a:r>
          </a:p>
          <a:p>
            <a:pPr lvl="2"/>
            <a:r>
              <a:rPr lang="en-IN" sz="2400" dirty="0" smtClean="0">
                <a:sym typeface="Wingdings" panose="05000000000000000000" pitchFamily="2" charset="2"/>
              </a:rPr>
              <a:t>  1111-</a:t>
            </a:r>
          </a:p>
          <a:p>
            <a:pPr lvl="2"/>
            <a:r>
              <a:rPr lang="en-IN" sz="2400" dirty="0" smtClean="0">
                <a:sym typeface="Wingdings" panose="05000000000000000000" pitchFamily="2" charset="2"/>
              </a:rPr>
              <a:t>  0111</a:t>
            </a:r>
          </a:p>
          <a:p>
            <a:pPr lvl="2"/>
            <a:r>
              <a:rPr lang="en-IN" sz="2400" dirty="0" smtClean="0">
                <a:sym typeface="Wingdings" panose="05000000000000000000" pitchFamily="2" charset="2"/>
              </a:rPr>
              <a:t>--------</a:t>
            </a:r>
          </a:p>
          <a:p>
            <a:pPr lvl="2"/>
            <a:r>
              <a:rPr lang="en-IN" sz="2400" dirty="0" smtClean="0">
                <a:solidFill>
                  <a:srgbClr val="FF0000"/>
                </a:solidFill>
              </a:rPr>
              <a:t>1</a:t>
            </a:r>
            <a:r>
              <a:rPr lang="en-IN" sz="2400" dirty="0" smtClean="0"/>
              <a:t>0110</a:t>
            </a:r>
            <a:endParaRPr lang="en-IN" sz="2400" dirty="0"/>
          </a:p>
          <a:p>
            <a:pPr lvl="1"/>
            <a:endParaRPr lang="en-IN" sz="24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148</a:t>
            </a:fld>
            <a:endParaRPr lang="en-US" dirty="0"/>
          </a:p>
        </p:txBody>
      </p:sp>
      <p:sp>
        <p:nvSpPr>
          <p:cNvPr id="2" name="Title 1"/>
          <p:cNvSpPr>
            <a:spLocks noGrp="1"/>
          </p:cNvSpPr>
          <p:nvPr>
            <p:ph type="title"/>
          </p:nvPr>
        </p:nvSpPr>
        <p:spPr/>
        <p:txBody>
          <a:bodyPr/>
          <a:lstStyle/>
          <a:p>
            <a:r>
              <a:rPr lang="en-IN" dirty="0" smtClean="0"/>
              <a:t>EXAMPLE</a:t>
            </a:r>
            <a:endParaRPr lang="en-IN" dirty="0"/>
          </a:p>
        </p:txBody>
      </p:sp>
    </p:spTree>
    <p:extLst>
      <p:ext uri="{BB962C8B-B14F-4D97-AF65-F5344CB8AC3E}">
        <p14:creationId xmlns:p14="http://schemas.microsoft.com/office/powerpoint/2010/main" xmlns="" val="28669426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2842861"/>
          </a:xfrm>
          <a:prstGeom prst="rect">
            <a:avLst/>
          </a:prstGeom>
        </p:spPr>
        <p:txBody>
          <a:bodyPr>
            <a:normAutofit/>
          </a:bodyPr>
          <a:lstStyle/>
          <a:p>
            <a:r>
              <a:rPr lang="en-IN" sz="2600" cap="none" dirty="0" smtClean="0"/>
              <a:t>To perform addition, A3 A2 A1 A0 &amp; B3 B2 B1 B0 bits are taken as it is and </a:t>
            </a:r>
            <a:r>
              <a:rPr lang="en-IN" sz="2600" dirty="0" err="1" smtClean="0"/>
              <a:t>cy</a:t>
            </a:r>
            <a:r>
              <a:rPr lang="en-IN" sz="2600" cap="none" baseline="-25000" dirty="0" err="1" smtClean="0"/>
              <a:t>in</a:t>
            </a:r>
            <a:r>
              <a:rPr lang="en-IN" sz="2600" cap="none" baseline="-25000" dirty="0" smtClean="0"/>
              <a:t>.</a:t>
            </a:r>
          </a:p>
          <a:p>
            <a:r>
              <a:rPr lang="en-IN" sz="2600" cap="none" dirty="0"/>
              <a:t>To perform </a:t>
            </a:r>
            <a:r>
              <a:rPr lang="en-IN" sz="2600" cap="none" dirty="0" smtClean="0"/>
              <a:t>subtraction, B3 </a:t>
            </a:r>
            <a:r>
              <a:rPr lang="en-IN" sz="2600" cap="none" dirty="0"/>
              <a:t>B2 B1 B0 bits are </a:t>
            </a:r>
            <a:r>
              <a:rPr lang="en-IN" sz="2600" cap="none" dirty="0" smtClean="0"/>
              <a:t>passed through EXOR gate and </a:t>
            </a:r>
            <a:r>
              <a:rPr lang="en-IN" sz="2600" dirty="0" err="1" smtClean="0"/>
              <a:t>cy</a:t>
            </a:r>
            <a:r>
              <a:rPr lang="en-IN" sz="2600" cap="none" baseline="-25000" dirty="0" err="1" smtClean="0"/>
              <a:t>in</a:t>
            </a:r>
            <a:r>
              <a:rPr lang="en-IN" sz="2600" cap="none" baseline="-25000" dirty="0" smtClean="0"/>
              <a:t> </a:t>
            </a:r>
            <a:r>
              <a:rPr lang="en-IN" sz="2600" cap="none" dirty="0" smtClean="0"/>
              <a:t> kept as 1.</a:t>
            </a:r>
          </a:p>
          <a:p>
            <a:endParaRPr lang="en-IN" sz="2600" cap="none" baseline="-25000" dirty="0"/>
          </a:p>
          <a:p>
            <a:endParaRPr lang="en-IN" sz="2600" cap="none" dirty="0" smtClean="0"/>
          </a:p>
          <a:p>
            <a:endParaRPr lang="en-IN" sz="2600" cap="none" baseline="-250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149</a:t>
            </a:fld>
            <a:endParaRPr lang="en-US" dirty="0"/>
          </a:p>
        </p:txBody>
      </p:sp>
      <p:sp>
        <p:nvSpPr>
          <p:cNvPr id="2" name="Title 1"/>
          <p:cNvSpPr>
            <a:spLocks noGrp="1"/>
          </p:cNvSpPr>
          <p:nvPr>
            <p:ph type="title"/>
          </p:nvPr>
        </p:nvSpPr>
        <p:spPr/>
        <p:txBody>
          <a:bodyPr>
            <a:normAutofit/>
          </a:bodyPr>
          <a:lstStyle/>
          <a:p>
            <a:r>
              <a:rPr lang="en-IN" dirty="0" smtClean="0"/>
              <a:t>2’S COMPLEMENT ADDED/SUBTRACTOR</a:t>
            </a:r>
            <a:endParaRPr lang="en-IN" dirty="0"/>
          </a:p>
        </p:txBody>
      </p:sp>
    </p:spTree>
    <p:extLst>
      <p:ext uri="{BB962C8B-B14F-4D97-AF65-F5344CB8AC3E}">
        <p14:creationId xmlns:p14="http://schemas.microsoft.com/office/powerpoint/2010/main" xmlns="" val="3681352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3000" cap="none" dirty="0" smtClean="0"/>
              <a:t>The four possible </a:t>
            </a:r>
            <a:r>
              <a:rPr lang="en-IN" sz="3000" b="1" cap="none" dirty="0" smtClean="0"/>
              <a:t>logical AND</a:t>
            </a:r>
            <a:r>
              <a:rPr lang="en-IN" sz="3000" cap="none" dirty="0" smtClean="0"/>
              <a:t> operations among those literals and binary numbers are,</a:t>
            </a:r>
          </a:p>
          <a:p>
            <a:pPr lvl="4"/>
            <a:r>
              <a:rPr lang="fr-FR" sz="2600" b="1" dirty="0"/>
              <a:t>x.1 = </a:t>
            </a:r>
            <a:r>
              <a:rPr lang="fr-FR" sz="2600" b="1" dirty="0" smtClean="0"/>
              <a:t>x </a:t>
            </a:r>
            <a:r>
              <a:rPr lang="fr-FR" sz="2600" b="1" dirty="0" smtClean="0">
                <a:sym typeface="Wingdings" panose="05000000000000000000" pitchFamily="2" charset="2"/>
              </a:rPr>
              <a:t> 0.1=0  ;  1.1=1</a:t>
            </a:r>
            <a:endParaRPr lang="fr-FR" sz="2600" b="1" dirty="0"/>
          </a:p>
          <a:p>
            <a:pPr lvl="4"/>
            <a:r>
              <a:rPr lang="fr-FR" sz="2600" b="1" dirty="0"/>
              <a:t>x.0 = </a:t>
            </a:r>
            <a:r>
              <a:rPr lang="fr-FR" sz="2600" b="1" dirty="0" smtClean="0"/>
              <a:t>0 </a:t>
            </a:r>
            <a:r>
              <a:rPr lang="fr-FR" sz="2600" b="1" dirty="0" smtClean="0">
                <a:sym typeface="Wingdings" panose="05000000000000000000" pitchFamily="2" charset="2"/>
              </a:rPr>
              <a:t> 0.0=0  ;   1.0=0</a:t>
            </a:r>
            <a:endParaRPr lang="fr-FR" sz="2600" b="1" dirty="0"/>
          </a:p>
          <a:p>
            <a:pPr lvl="4"/>
            <a:r>
              <a:rPr lang="fr-FR" sz="2600" b="1" dirty="0" err="1"/>
              <a:t>x.x</a:t>
            </a:r>
            <a:r>
              <a:rPr lang="fr-FR" sz="2600" b="1" dirty="0"/>
              <a:t> = </a:t>
            </a:r>
            <a:r>
              <a:rPr lang="fr-FR" sz="2600" b="1" dirty="0" smtClean="0"/>
              <a:t>x </a:t>
            </a:r>
            <a:r>
              <a:rPr lang="fr-FR" sz="2600" b="1" dirty="0" smtClean="0">
                <a:sym typeface="Wingdings" panose="05000000000000000000" pitchFamily="2" charset="2"/>
              </a:rPr>
              <a:t> 0.0=0  ;   1.1=1</a:t>
            </a:r>
            <a:endParaRPr lang="fr-FR" sz="2600" b="1" dirty="0"/>
          </a:p>
          <a:p>
            <a:pPr lvl="4"/>
            <a:r>
              <a:rPr lang="fr-FR" sz="2600" b="1" dirty="0" err="1"/>
              <a:t>x.x</a:t>
            </a:r>
            <a:r>
              <a:rPr lang="fr-FR" sz="2600" b="1" dirty="0"/>
              <a:t>’ = </a:t>
            </a:r>
            <a:r>
              <a:rPr lang="fr-FR" sz="2600" b="1" dirty="0" smtClean="0"/>
              <a:t>0 </a:t>
            </a:r>
            <a:r>
              <a:rPr lang="fr-FR" sz="2600" b="1" dirty="0" smtClean="0">
                <a:sym typeface="Wingdings" panose="05000000000000000000" pitchFamily="2" charset="2"/>
              </a:rPr>
              <a:t> 0.1=0  ;  1.0=0</a:t>
            </a:r>
            <a:endParaRPr lang="fr-FR" sz="2600" b="1" dirty="0"/>
          </a:p>
          <a:p>
            <a:pPr lvl="4"/>
            <a:endParaRPr lang="en-IN" sz="2400" cap="none" dirty="0" smtClean="0"/>
          </a:p>
          <a:p>
            <a:pPr marL="0" indent="0">
              <a:buNone/>
            </a:pPr>
            <a:endParaRPr lang="en-IN" sz="30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15</a:t>
            </a:fld>
            <a:endParaRPr lang="en-US" dirty="0"/>
          </a:p>
        </p:txBody>
      </p:sp>
      <p:sp>
        <p:nvSpPr>
          <p:cNvPr id="2" name="Title 1"/>
          <p:cNvSpPr>
            <a:spLocks noGrp="1"/>
          </p:cNvSpPr>
          <p:nvPr>
            <p:ph type="title"/>
          </p:nvPr>
        </p:nvSpPr>
        <p:spPr/>
        <p:txBody>
          <a:bodyPr>
            <a:normAutofit fontScale="90000"/>
          </a:bodyPr>
          <a:lstStyle/>
          <a:p>
            <a:r>
              <a:rPr lang="en-IN" b="1" dirty="0"/>
              <a:t>Boolean </a:t>
            </a:r>
            <a:r>
              <a:rPr lang="en-IN" b="1" dirty="0" smtClean="0"/>
              <a:t>Postulates – logical and</a:t>
            </a:r>
            <a:r>
              <a:rPr lang="en-IN" b="1" dirty="0"/>
              <a:t/>
            </a:r>
            <a:br>
              <a:rPr lang="en-IN" b="1" dirty="0"/>
            </a:br>
            <a:endParaRPr lang="en-IN" dirty="0"/>
          </a:p>
        </p:txBody>
      </p:sp>
    </p:spTree>
    <p:extLst>
      <p:ext uri="{BB962C8B-B14F-4D97-AF65-F5344CB8AC3E}">
        <p14:creationId xmlns:p14="http://schemas.microsoft.com/office/powerpoint/2010/main" xmlns="" val="184797072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xperiments No: 6-11 - amittal"/>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041451" y="1548735"/>
            <a:ext cx="7804298" cy="433454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150</a:t>
            </a:fld>
            <a:endParaRPr lang="en-US" dirty="0"/>
          </a:p>
        </p:txBody>
      </p:sp>
      <p:sp>
        <p:nvSpPr>
          <p:cNvPr id="2" name="Title 1"/>
          <p:cNvSpPr>
            <a:spLocks noGrp="1"/>
          </p:cNvSpPr>
          <p:nvPr>
            <p:ph type="title"/>
          </p:nvPr>
        </p:nvSpPr>
        <p:spPr>
          <a:xfrm>
            <a:off x="913775" y="618517"/>
            <a:ext cx="10364451" cy="565093"/>
          </a:xfrm>
        </p:spPr>
        <p:txBody>
          <a:bodyPr>
            <a:normAutofit fontScale="90000"/>
          </a:bodyPr>
          <a:lstStyle/>
          <a:p>
            <a:r>
              <a:rPr lang="en-IN" dirty="0" smtClean="0"/>
              <a:t>Block diagram</a:t>
            </a:r>
            <a:endParaRPr lang="en-IN" dirty="0"/>
          </a:p>
        </p:txBody>
      </p:sp>
    </p:spTree>
    <p:extLst>
      <p:ext uri="{BB962C8B-B14F-4D97-AF65-F5344CB8AC3E}">
        <p14:creationId xmlns:p14="http://schemas.microsoft.com/office/powerpoint/2010/main" xmlns="" val="288165805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nary Adder-Subtracto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906772" y="1792805"/>
            <a:ext cx="8378455" cy="388143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151</a:t>
            </a:fld>
            <a:endParaRPr lang="en-US" dirty="0"/>
          </a:p>
        </p:txBody>
      </p:sp>
      <p:sp>
        <p:nvSpPr>
          <p:cNvPr id="2" name="Title 1"/>
          <p:cNvSpPr>
            <a:spLocks noGrp="1"/>
          </p:cNvSpPr>
          <p:nvPr>
            <p:ph type="title"/>
          </p:nvPr>
        </p:nvSpPr>
        <p:spPr>
          <a:xfrm>
            <a:off x="913775" y="618517"/>
            <a:ext cx="10364451" cy="965255"/>
          </a:xfrm>
        </p:spPr>
        <p:txBody>
          <a:bodyPr/>
          <a:lstStyle/>
          <a:p>
            <a:r>
              <a:rPr lang="en-IN" dirty="0" smtClean="0"/>
              <a:t>Logic diagram</a:t>
            </a:r>
            <a:endParaRPr lang="en-IN" dirty="0"/>
          </a:p>
        </p:txBody>
      </p:sp>
    </p:spTree>
    <p:extLst>
      <p:ext uri="{BB962C8B-B14F-4D97-AF65-F5344CB8AC3E}">
        <p14:creationId xmlns:p14="http://schemas.microsoft.com/office/powerpoint/2010/main" xmlns="" val="193386792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212" y="1300786"/>
            <a:ext cx="10189014" cy="1805486"/>
          </a:xfrm>
        </p:spPr>
        <p:txBody>
          <a:bodyPr>
            <a:normAutofit/>
          </a:bodyPr>
          <a:lstStyle/>
          <a:p>
            <a:r>
              <a:rPr lang="en-IN" sz="3600" dirty="0"/>
              <a:t/>
            </a:r>
            <a:br>
              <a:rPr lang="en-IN" sz="3600" dirty="0"/>
            </a:br>
            <a:r>
              <a:rPr lang="en-IN" sz="3600" dirty="0" smtClean="0"/>
              <a:t>ARITHMETIC MICROOPERATIONS</a:t>
            </a:r>
            <a:endParaRPr lang="en-IN" sz="36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152</a:t>
            </a:fld>
            <a:endParaRPr lang="en-US" dirty="0"/>
          </a:p>
        </p:txBody>
      </p:sp>
    </p:spTree>
    <p:extLst>
      <p:ext uri="{BB962C8B-B14F-4D97-AF65-F5344CB8AC3E}">
        <p14:creationId xmlns:p14="http://schemas.microsoft.com/office/powerpoint/2010/main" xmlns="" val="237582128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725770"/>
            <a:ext cx="10363826" cy="4065430"/>
          </a:xfrm>
          <a:prstGeom prst="rect">
            <a:avLst/>
          </a:prstGeom>
        </p:spPr>
        <p:txBody>
          <a:bodyPr>
            <a:normAutofit fontScale="55000" lnSpcReduction="20000"/>
          </a:bodyPr>
          <a:lstStyle/>
          <a:p>
            <a:r>
              <a:rPr lang="en-IN" sz="5500" cap="none" dirty="0" smtClean="0"/>
              <a:t>The arithmetic micro-operations deals with the operations performed on numeric data stored in the registers.</a:t>
            </a:r>
          </a:p>
          <a:p>
            <a:r>
              <a:rPr lang="en-IN" sz="5500" cap="none" dirty="0" smtClean="0"/>
              <a:t>The basic arithmetic micro-operations are classified in the following categories:</a:t>
            </a:r>
          </a:p>
          <a:p>
            <a:r>
              <a:rPr lang="en-IN" sz="5500" cap="none" dirty="0" smtClean="0"/>
              <a:t>Addition</a:t>
            </a:r>
          </a:p>
          <a:p>
            <a:r>
              <a:rPr lang="en-IN" sz="5500" cap="none" dirty="0" smtClean="0"/>
              <a:t>Subtraction</a:t>
            </a:r>
          </a:p>
          <a:p>
            <a:r>
              <a:rPr lang="en-IN" sz="5500" cap="none" dirty="0" smtClean="0"/>
              <a:t>Increment</a:t>
            </a:r>
          </a:p>
          <a:p>
            <a:r>
              <a:rPr lang="en-IN" sz="5500" cap="none" dirty="0" smtClean="0"/>
              <a:t>Decrement</a:t>
            </a:r>
          </a:p>
          <a:p>
            <a:r>
              <a:rPr lang="en-IN" sz="5500" cap="none" dirty="0" smtClean="0"/>
              <a:t>Shift</a:t>
            </a:r>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153</a:t>
            </a:fld>
            <a:endParaRPr lang="en-US" dirty="0"/>
          </a:p>
        </p:txBody>
      </p:sp>
      <p:sp>
        <p:nvSpPr>
          <p:cNvPr id="2" name="Title 1"/>
          <p:cNvSpPr>
            <a:spLocks noGrp="1"/>
          </p:cNvSpPr>
          <p:nvPr>
            <p:ph type="title"/>
          </p:nvPr>
        </p:nvSpPr>
        <p:spPr>
          <a:xfrm>
            <a:off x="913775" y="618518"/>
            <a:ext cx="10364451" cy="669370"/>
          </a:xfrm>
        </p:spPr>
        <p:txBody>
          <a:bodyPr>
            <a:normAutofit fontScale="90000"/>
          </a:bodyPr>
          <a:lstStyle/>
          <a:p>
            <a:r>
              <a:rPr lang="en-IN" dirty="0" smtClean="0"/>
              <a:t>CATEGORIES OF ARITHMETIC OPERATIONS</a:t>
            </a:r>
            <a:endParaRPr lang="en-IN" dirty="0"/>
          </a:p>
        </p:txBody>
      </p:sp>
    </p:spTree>
    <p:extLst>
      <p:ext uri="{BB962C8B-B14F-4D97-AF65-F5344CB8AC3E}">
        <p14:creationId xmlns:p14="http://schemas.microsoft.com/office/powerpoint/2010/main" xmlns="" val="119180668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7262" y="2382119"/>
            <a:ext cx="10363826" cy="2666399"/>
          </a:xfrm>
          <a:prstGeom prst="rect">
            <a:avLst/>
          </a:prstGeom>
        </p:spPr>
        <p:txBody>
          <a:bodyPr>
            <a:normAutofit/>
          </a:bodyPr>
          <a:lstStyle/>
          <a:p>
            <a:r>
              <a:rPr lang="en-IN" cap="none" dirty="0" smtClean="0"/>
              <a:t>Some additional arithmetic micro-operations are classified as:</a:t>
            </a:r>
          </a:p>
          <a:p>
            <a:r>
              <a:rPr lang="en-IN" cap="none" dirty="0" smtClean="0"/>
              <a:t>Add with carry</a:t>
            </a:r>
          </a:p>
          <a:p>
            <a:r>
              <a:rPr lang="en-IN" cap="none" dirty="0" smtClean="0"/>
              <a:t>Subtract with borrow</a:t>
            </a:r>
          </a:p>
          <a:p>
            <a:r>
              <a:rPr lang="en-IN" cap="none" dirty="0" smtClean="0"/>
              <a:t>Transfer/load</a:t>
            </a:r>
          </a:p>
          <a:p>
            <a:pPr marL="0" indent="0">
              <a:buNone/>
            </a:pPr>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154</a:t>
            </a:fld>
            <a:endParaRPr lang="en-US" dirty="0"/>
          </a:p>
        </p:txBody>
      </p:sp>
      <p:sp>
        <p:nvSpPr>
          <p:cNvPr id="2" name="Title 1"/>
          <p:cNvSpPr>
            <a:spLocks noGrp="1"/>
          </p:cNvSpPr>
          <p:nvPr>
            <p:ph type="title"/>
          </p:nvPr>
        </p:nvSpPr>
        <p:spPr/>
        <p:txBody>
          <a:bodyPr>
            <a:normAutofit fontScale="90000"/>
          </a:bodyPr>
          <a:lstStyle/>
          <a:p>
            <a:r>
              <a:rPr lang="en-IN" dirty="0" smtClean="0"/>
              <a:t>ADDITIONAL ARITHMETIC MICROOPERATIONS</a:t>
            </a:r>
            <a:endParaRPr lang="en-IN" dirty="0"/>
          </a:p>
        </p:txBody>
      </p:sp>
    </p:spTree>
    <p:extLst>
      <p:ext uri="{BB962C8B-B14F-4D97-AF65-F5344CB8AC3E}">
        <p14:creationId xmlns:p14="http://schemas.microsoft.com/office/powerpoint/2010/main" xmlns="" val="354116442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2477296092"/>
              </p:ext>
            </p:extLst>
          </p:nvPr>
        </p:nvGraphicFramePr>
        <p:xfrm>
          <a:off x="1627403" y="1579680"/>
          <a:ext cx="9106858" cy="4303595"/>
        </p:xfrm>
        <a:graphic>
          <a:graphicData uri="http://schemas.openxmlformats.org/drawingml/2006/table">
            <a:tbl>
              <a:tblPr/>
              <a:tblGrid>
                <a:gridCol w="4553429"/>
                <a:gridCol w="4553429"/>
              </a:tblGrid>
              <a:tr h="400052">
                <a:tc>
                  <a:txBody>
                    <a:bodyPr/>
                    <a:lstStyle/>
                    <a:p>
                      <a:pPr algn="l" fontAlgn="t"/>
                      <a:r>
                        <a:rPr lang="en-IN" sz="1100" dirty="0">
                          <a:solidFill>
                            <a:srgbClr val="000000"/>
                          </a:solidFill>
                          <a:effectLst/>
                          <a:latin typeface="times new roman" panose="02020603050405020304" pitchFamily="18" charset="0"/>
                        </a:rPr>
                        <a:t>Symbolic Representation</a:t>
                      </a:r>
                    </a:p>
                  </a:txBody>
                  <a:tcPr marL="72343" marR="72343" marT="72343" marB="72343">
                    <a:lnL w="9525" cap="flat" cmpd="sng" algn="ctr">
                      <a:solidFill>
                        <a:srgbClr val="6082FC"/>
                      </a:solidFill>
                      <a:prstDash val="solid"/>
                      <a:round/>
                      <a:headEnd type="none" w="med" len="med"/>
                      <a:tailEnd type="none" w="med" len="med"/>
                    </a:lnL>
                    <a:lnR w="9525" cap="flat" cmpd="sng" algn="ctr">
                      <a:solidFill>
                        <a:srgbClr val="6082FC"/>
                      </a:solidFill>
                      <a:prstDash val="solid"/>
                      <a:round/>
                      <a:headEnd type="none" w="med" len="med"/>
                      <a:tailEnd type="none" w="med" len="med"/>
                    </a:lnR>
                    <a:lnT w="9525" cap="flat" cmpd="sng" algn="ctr">
                      <a:solidFill>
                        <a:srgbClr val="6082FC"/>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100">
                          <a:solidFill>
                            <a:srgbClr val="000000"/>
                          </a:solidFill>
                          <a:effectLst/>
                          <a:latin typeface="times new roman" panose="02020603050405020304" pitchFamily="18" charset="0"/>
                        </a:rPr>
                        <a:t>Description</a:t>
                      </a:r>
                    </a:p>
                  </a:txBody>
                  <a:tcPr marL="72343" marR="72343" marT="72343" marB="72343">
                    <a:lnL w="9525" cap="flat" cmpd="sng" algn="ctr">
                      <a:solidFill>
                        <a:srgbClr val="6082FC"/>
                      </a:solidFill>
                      <a:prstDash val="solid"/>
                      <a:round/>
                      <a:headEnd type="none" w="med" len="med"/>
                      <a:tailEnd type="none" w="med" len="med"/>
                    </a:lnL>
                    <a:lnR w="9525" cap="flat" cmpd="sng" algn="ctr">
                      <a:solidFill>
                        <a:srgbClr val="6082FC"/>
                      </a:solidFill>
                      <a:prstDash val="solid"/>
                      <a:round/>
                      <a:headEnd type="none" w="med" len="med"/>
                      <a:tailEnd type="none" w="med" len="med"/>
                    </a:lnR>
                    <a:lnT w="9525" cap="flat" cmpd="sng" algn="ctr">
                      <a:solidFill>
                        <a:srgbClr val="6082FC"/>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r>
              <a:tr h="557649">
                <a:tc>
                  <a:txBody>
                    <a:bodyPr/>
                    <a:lstStyle/>
                    <a:p>
                      <a:pPr algn="l" fontAlgn="t"/>
                      <a:r>
                        <a:rPr lang="en-IN" sz="1100">
                          <a:solidFill>
                            <a:srgbClr val="000000"/>
                          </a:solidFill>
                          <a:effectLst/>
                          <a:latin typeface="verdana" panose="020B0604030504040204" pitchFamily="34" charset="0"/>
                        </a:rPr>
                        <a:t>R3 ← R1 + R2</a:t>
                      </a:r>
                    </a:p>
                  </a:txBody>
                  <a:tcPr marL="48229" marR="48229" marT="48229" marB="48229">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100">
                          <a:solidFill>
                            <a:srgbClr val="000000"/>
                          </a:solidFill>
                          <a:effectLst/>
                          <a:latin typeface="verdana" panose="020B0604030504040204" pitchFamily="34" charset="0"/>
                        </a:rPr>
                        <a:t>The contents of R1 plus R2 are transferred to R3.</a:t>
                      </a:r>
                    </a:p>
                  </a:txBody>
                  <a:tcPr marL="48229" marR="48229" marT="48229" marB="48229">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557649">
                <a:tc>
                  <a:txBody>
                    <a:bodyPr/>
                    <a:lstStyle/>
                    <a:p>
                      <a:pPr algn="l" fontAlgn="t"/>
                      <a:r>
                        <a:rPr lang="en-IN" sz="1100">
                          <a:solidFill>
                            <a:srgbClr val="000000"/>
                          </a:solidFill>
                          <a:effectLst/>
                          <a:latin typeface="verdana" panose="020B0604030504040204" pitchFamily="34" charset="0"/>
                        </a:rPr>
                        <a:t>R3 ← R1 - R2</a:t>
                      </a:r>
                    </a:p>
                  </a:txBody>
                  <a:tcPr marL="48229" marR="48229" marT="48229" marB="48229">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100">
                          <a:solidFill>
                            <a:srgbClr val="000000"/>
                          </a:solidFill>
                          <a:effectLst/>
                          <a:latin typeface="verdana" panose="020B0604030504040204" pitchFamily="34" charset="0"/>
                        </a:rPr>
                        <a:t>The contents of R1 minus R2 are transferred to R3.</a:t>
                      </a:r>
                    </a:p>
                  </a:txBody>
                  <a:tcPr marL="48229" marR="48229" marT="48229" marB="48229">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r>
              <a:tr h="557649">
                <a:tc>
                  <a:txBody>
                    <a:bodyPr/>
                    <a:lstStyle/>
                    <a:p>
                      <a:pPr algn="l" fontAlgn="t"/>
                      <a:r>
                        <a:rPr lang="en-IN" sz="1100">
                          <a:solidFill>
                            <a:srgbClr val="000000"/>
                          </a:solidFill>
                          <a:effectLst/>
                          <a:latin typeface="verdana" panose="020B0604030504040204" pitchFamily="34" charset="0"/>
                        </a:rPr>
                        <a:t>R2 ← R2'</a:t>
                      </a:r>
                    </a:p>
                  </a:txBody>
                  <a:tcPr marL="48229" marR="48229" marT="48229" marB="48229">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100">
                          <a:solidFill>
                            <a:srgbClr val="000000"/>
                          </a:solidFill>
                          <a:effectLst/>
                          <a:latin typeface="verdana" panose="020B0604030504040204" pitchFamily="34" charset="0"/>
                        </a:rPr>
                        <a:t>Complement the contents of R2 (1's complement)</a:t>
                      </a:r>
                    </a:p>
                  </a:txBody>
                  <a:tcPr marL="48229" marR="48229" marT="48229" marB="48229">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557649">
                <a:tc>
                  <a:txBody>
                    <a:bodyPr/>
                    <a:lstStyle/>
                    <a:p>
                      <a:pPr algn="l" fontAlgn="t"/>
                      <a:r>
                        <a:rPr lang="en-IN" sz="1100">
                          <a:solidFill>
                            <a:srgbClr val="000000"/>
                          </a:solidFill>
                          <a:effectLst/>
                          <a:latin typeface="verdana" panose="020B0604030504040204" pitchFamily="34" charset="0"/>
                        </a:rPr>
                        <a:t>R2 ← R2' + 1</a:t>
                      </a:r>
                    </a:p>
                  </a:txBody>
                  <a:tcPr marL="48229" marR="48229" marT="48229" marB="48229">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100" dirty="0">
                          <a:solidFill>
                            <a:srgbClr val="000000"/>
                          </a:solidFill>
                          <a:effectLst/>
                          <a:latin typeface="verdana" panose="020B0604030504040204" pitchFamily="34" charset="0"/>
                        </a:rPr>
                        <a:t>2's complement the contents of R2 (negate)</a:t>
                      </a:r>
                    </a:p>
                  </a:txBody>
                  <a:tcPr marL="48229" marR="48229" marT="48229" marB="48229">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r>
              <a:tr h="557649">
                <a:tc>
                  <a:txBody>
                    <a:bodyPr/>
                    <a:lstStyle/>
                    <a:p>
                      <a:pPr algn="l" fontAlgn="t"/>
                      <a:r>
                        <a:rPr lang="en-IN" sz="1100">
                          <a:solidFill>
                            <a:srgbClr val="000000"/>
                          </a:solidFill>
                          <a:effectLst/>
                          <a:latin typeface="verdana" panose="020B0604030504040204" pitchFamily="34" charset="0"/>
                        </a:rPr>
                        <a:t>R3 ← R1 + R2' + 1</a:t>
                      </a:r>
                    </a:p>
                  </a:txBody>
                  <a:tcPr marL="48229" marR="48229" marT="48229" marB="48229">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100">
                          <a:solidFill>
                            <a:srgbClr val="000000"/>
                          </a:solidFill>
                          <a:effectLst/>
                          <a:latin typeface="verdana" panose="020B0604030504040204" pitchFamily="34" charset="0"/>
                        </a:rPr>
                        <a:t>R1 plus the 2's complement of R2 (subtraction)</a:t>
                      </a:r>
                    </a:p>
                  </a:txBody>
                  <a:tcPr marL="48229" marR="48229" marT="48229" marB="48229">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557649">
                <a:tc>
                  <a:txBody>
                    <a:bodyPr/>
                    <a:lstStyle/>
                    <a:p>
                      <a:pPr algn="l" fontAlgn="t"/>
                      <a:r>
                        <a:rPr lang="en-IN" sz="1100">
                          <a:solidFill>
                            <a:srgbClr val="000000"/>
                          </a:solidFill>
                          <a:effectLst/>
                          <a:latin typeface="verdana" panose="020B0604030504040204" pitchFamily="34" charset="0"/>
                        </a:rPr>
                        <a:t>R1 ← R1 + 1</a:t>
                      </a:r>
                    </a:p>
                  </a:txBody>
                  <a:tcPr marL="48229" marR="48229" marT="48229" marB="48229">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100">
                          <a:solidFill>
                            <a:srgbClr val="000000"/>
                          </a:solidFill>
                          <a:effectLst/>
                          <a:latin typeface="verdana" panose="020B0604030504040204" pitchFamily="34" charset="0"/>
                        </a:rPr>
                        <a:t>Increment the contents of R1 by one</a:t>
                      </a:r>
                    </a:p>
                  </a:txBody>
                  <a:tcPr marL="48229" marR="48229" marT="48229" marB="48229">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r>
              <a:tr h="557649">
                <a:tc>
                  <a:txBody>
                    <a:bodyPr/>
                    <a:lstStyle/>
                    <a:p>
                      <a:pPr algn="l" fontAlgn="t"/>
                      <a:r>
                        <a:rPr lang="en-IN" sz="1100">
                          <a:solidFill>
                            <a:srgbClr val="000000"/>
                          </a:solidFill>
                          <a:effectLst/>
                          <a:latin typeface="verdana" panose="020B0604030504040204" pitchFamily="34" charset="0"/>
                        </a:rPr>
                        <a:t>R1 ← R1 - 1</a:t>
                      </a:r>
                    </a:p>
                  </a:txBody>
                  <a:tcPr marL="48229" marR="48229" marT="48229" marB="48229">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100" dirty="0">
                          <a:solidFill>
                            <a:srgbClr val="000000"/>
                          </a:solidFill>
                          <a:effectLst/>
                          <a:latin typeface="verdana" panose="020B0604030504040204" pitchFamily="34" charset="0"/>
                        </a:rPr>
                        <a:t>Decrement the contents of R1 by one</a:t>
                      </a:r>
                    </a:p>
                  </a:txBody>
                  <a:tcPr marL="48229" marR="48229" marT="48229" marB="48229">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bl>
          </a:graphicData>
        </a:graphic>
      </p:graphicFrame>
      <p:sp>
        <p:nvSpPr>
          <p:cNvPr id="6" name="Slide Number Placeholder 5"/>
          <p:cNvSpPr>
            <a:spLocks noGrp="1"/>
          </p:cNvSpPr>
          <p:nvPr>
            <p:ph type="sldNum" sz="quarter" idx="12"/>
          </p:nvPr>
        </p:nvSpPr>
        <p:spPr/>
        <p:txBody>
          <a:bodyPr/>
          <a:lstStyle/>
          <a:p>
            <a:fld id="{6D22F896-40B5-4ADD-8801-0D06FADFA095}" type="slidenum">
              <a:rPr lang="en-US" smtClean="0"/>
              <a:pPr/>
              <a:t>155</a:t>
            </a:fld>
            <a:endParaRPr lang="en-US" dirty="0"/>
          </a:p>
        </p:txBody>
      </p:sp>
      <p:sp>
        <p:nvSpPr>
          <p:cNvPr id="2" name="Title 1"/>
          <p:cNvSpPr>
            <a:spLocks noGrp="1"/>
          </p:cNvSpPr>
          <p:nvPr>
            <p:ph type="title"/>
          </p:nvPr>
        </p:nvSpPr>
        <p:spPr>
          <a:xfrm>
            <a:off x="913775" y="618518"/>
            <a:ext cx="10364451" cy="669370"/>
          </a:xfrm>
        </p:spPr>
        <p:txBody>
          <a:bodyPr>
            <a:normAutofit fontScale="90000"/>
          </a:bodyPr>
          <a:lstStyle/>
          <a:p>
            <a:r>
              <a:rPr lang="en-IN" dirty="0" smtClean="0"/>
              <a:t>SYMBOLIC REPRESENTATION</a:t>
            </a:r>
            <a:endParaRPr lang="en-IN" dirty="0"/>
          </a:p>
        </p:txBody>
      </p:sp>
      <p:sp>
        <p:nvSpPr>
          <p:cNvPr id="8" name="Rectangle 1"/>
          <p:cNvSpPr>
            <a:spLocks noChangeArrowheads="1"/>
          </p:cNvSpPr>
          <p:nvPr/>
        </p:nvSpPr>
        <p:spPr bwMode="auto">
          <a:xfrm>
            <a:off x="-3613787" y="-323165"/>
            <a:ext cx="15805787"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09647982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2400" cap="none" dirty="0" smtClean="0"/>
              <a:t>In addition micro-operation, the value in register R1 is added to the value in the register R2 and then the sum is transferred into register R3.</a:t>
            </a: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156</a:t>
            </a:fld>
            <a:endParaRPr lang="en-US" dirty="0"/>
          </a:p>
        </p:txBody>
      </p:sp>
      <p:sp>
        <p:nvSpPr>
          <p:cNvPr id="2" name="Title 1"/>
          <p:cNvSpPr>
            <a:spLocks noGrp="1"/>
          </p:cNvSpPr>
          <p:nvPr>
            <p:ph type="title"/>
          </p:nvPr>
        </p:nvSpPr>
        <p:spPr/>
        <p:txBody>
          <a:bodyPr/>
          <a:lstStyle/>
          <a:p>
            <a:r>
              <a:rPr lang="en-IN" dirty="0" smtClean="0"/>
              <a:t>ADDITION</a:t>
            </a:r>
            <a:endParaRPr lang="en-IN" dirty="0"/>
          </a:p>
        </p:txBody>
      </p:sp>
      <p:pic>
        <p:nvPicPr>
          <p:cNvPr id="9" name="Picture 8"/>
          <p:cNvPicPr>
            <a:picLocks noChangeAspect="1"/>
          </p:cNvPicPr>
          <p:nvPr/>
        </p:nvPicPr>
        <p:blipFill>
          <a:blip r:embed="rId2"/>
          <a:stretch>
            <a:fillRect/>
          </a:stretch>
        </p:blipFill>
        <p:spPr>
          <a:xfrm>
            <a:off x="4688916" y="3866076"/>
            <a:ext cx="2505075" cy="800100"/>
          </a:xfrm>
          <a:prstGeom prst="rect">
            <a:avLst/>
          </a:prstGeom>
        </p:spPr>
      </p:pic>
    </p:spTree>
    <p:extLst>
      <p:ext uri="{BB962C8B-B14F-4D97-AF65-F5344CB8AC3E}">
        <p14:creationId xmlns:p14="http://schemas.microsoft.com/office/powerpoint/2010/main" xmlns="" val="263772770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841680"/>
            <a:ext cx="10363826" cy="3949520"/>
          </a:xfrm>
          <a:prstGeom prst="rect">
            <a:avLst/>
          </a:prstGeom>
        </p:spPr>
        <p:txBody>
          <a:bodyPr/>
          <a:lstStyle/>
          <a:p>
            <a:r>
              <a:rPr lang="en-IN" sz="2200" cap="none" dirty="0" smtClean="0"/>
              <a:t>In subtraction micro-operation, the contents of register R2 are subtracted from contents of the register R1, and then the result is transferred into R3.</a:t>
            </a:r>
            <a:r>
              <a:rPr lang="en-IN" sz="2200" u="sng" cap="none" dirty="0" smtClean="0">
                <a:hlinkClick r:id="rId2"/>
              </a:rPr>
              <a:t/>
            </a:r>
            <a:br>
              <a:rPr lang="en-IN" sz="2200" u="sng" cap="none" dirty="0" smtClean="0">
                <a:hlinkClick r:id="rId2"/>
              </a:rPr>
            </a:br>
            <a:endParaRPr lang="en-IN" sz="2200" u="sng" cap="none" dirty="0" smtClean="0"/>
          </a:p>
          <a:p>
            <a:endParaRPr lang="en-IN" u="sng" dirty="0"/>
          </a:p>
          <a:p>
            <a:r>
              <a:rPr lang="en-IN" sz="2200" cap="none" dirty="0" smtClean="0"/>
              <a:t>There is another way of doing the subtraction. In this, 2’s complement of R2 is added to R1, which is equivalent to </a:t>
            </a:r>
            <a:r>
              <a:rPr lang="en-IN" sz="2200" b="1" cap="none" dirty="0" smtClean="0"/>
              <a:t>R1 – R2</a:t>
            </a:r>
            <a:r>
              <a:rPr lang="en-IN" sz="2200" cap="none" dirty="0" smtClean="0"/>
              <a:t>, and then the result is transferred into register R3.</a:t>
            </a:r>
          </a:p>
          <a:p>
            <a:pPr marL="0" indent="0">
              <a:buNone/>
            </a:pPr>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157</a:t>
            </a:fld>
            <a:endParaRPr lang="en-US" dirty="0"/>
          </a:p>
        </p:txBody>
      </p:sp>
      <p:sp>
        <p:nvSpPr>
          <p:cNvPr id="2" name="Title 1"/>
          <p:cNvSpPr>
            <a:spLocks noGrp="1"/>
          </p:cNvSpPr>
          <p:nvPr>
            <p:ph type="title"/>
          </p:nvPr>
        </p:nvSpPr>
        <p:spPr/>
        <p:txBody>
          <a:bodyPr/>
          <a:lstStyle/>
          <a:p>
            <a:r>
              <a:rPr lang="en-IN" dirty="0" smtClean="0"/>
              <a:t>SUBTRACTION</a:t>
            </a:r>
            <a:endParaRPr lang="en-IN" dirty="0"/>
          </a:p>
        </p:txBody>
      </p:sp>
      <p:pic>
        <p:nvPicPr>
          <p:cNvPr id="7" name="Picture 6"/>
          <p:cNvPicPr>
            <a:picLocks noChangeAspect="1"/>
          </p:cNvPicPr>
          <p:nvPr/>
        </p:nvPicPr>
        <p:blipFill>
          <a:blip r:embed="rId3"/>
          <a:stretch>
            <a:fillRect/>
          </a:stretch>
        </p:blipFill>
        <p:spPr>
          <a:xfrm>
            <a:off x="4847912" y="2831372"/>
            <a:ext cx="2495550" cy="781050"/>
          </a:xfrm>
          <a:prstGeom prst="rect">
            <a:avLst/>
          </a:prstGeom>
        </p:spPr>
      </p:pic>
      <p:pic>
        <p:nvPicPr>
          <p:cNvPr id="8" name="Picture 7"/>
          <p:cNvPicPr>
            <a:picLocks noChangeAspect="1"/>
          </p:cNvPicPr>
          <p:nvPr/>
        </p:nvPicPr>
        <p:blipFill>
          <a:blip r:embed="rId4"/>
          <a:stretch>
            <a:fillRect/>
          </a:stretch>
        </p:blipFill>
        <p:spPr>
          <a:xfrm>
            <a:off x="4529136" y="4835585"/>
            <a:ext cx="3057525" cy="828675"/>
          </a:xfrm>
          <a:prstGeom prst="rect">
            <a:avLst/>
          </a:prstGeom>
        </p:spPr>
      </p:pic>
    </p:spTree>
    <p:extLst>
      <p:ext uri="{BB962C8B-B14F-4D97-AF65-F5344CB8AC3E}">
        <p14:creationId xmlns:p14="http://schemas.microsoft.com/office/powerpoint/2010/main" xmlns="" val="19644999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516183"/>
          </a:xfrm>
          <a:prstGeom prst="rect">
            <a:avLst/>
          </a:prstGeom>
        </p:spPr>
        <p:txBody>
          <a:bodyPr/>
          <a:lstStyle/>
          <a:p>
            <a:r>
              <a:rPr lang="en-IN" b="1" dirty="0"/>
              <a:t>Increment –</a:t>
            </a:r>
            <a:r>
              <a:rPr lang="en-IN" dirty="0"/>
              <a:t/>
            </a:r>
            <a:br>
              <a:rPr lang="en-IN" dirty="0"/>
            </a:br>
            <a:r>
              <a:rPr lang="en-IN" sz="2200" cap="none" dirty="0" smtClean="0"/>
              <a:t>In increment micro-operation, the value inside the R1 register is increased by 1.</a:t>
            </a:r>
          </a:p>
          <a:p>
            <a:endParaRPr lang="en-IN" sz="2200" cap="none" dirty="0" smtClean="0"/>
          </a:p>
          <a:p>
            <a:r>
              <a:rPr lang="en-IN" b="1" dirty="0" smtClean="0"/>
              <a:t>Decrement </a:t>
            </a:r>
            <a:r>
              <a:rPr lang="en-IN" b="1" dirty="0"/>
              <a:t>–</a:t>
            </a:r>
            <a:r>
              <a:rPr lang="en-IN" dirty="0"/>
              <a:t/>
            </a:r>
            <a:br>
              <a:rPr lang="en-IN" dirty="0"/>
            </a:br>
            <a:r>
              <a:rPr lang="en-IN" cap="none" dirty="0" smtClean="0"/>
              <a:t>In decrement micro-operation, the value inside the R1 register is decreased by 1.</a:t>
            </a:r>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158</a:t>
            </a:fld>
            <a:endParaRPr lang="en-US" dirty="0"/>
          </a:p>
        </p:txBody>
      </p:sp>
      <p:sp>
        <p:nvSpPr>
          <p:cNvPr id="2" name="Title 1"/>
          <p:cNvSpPr>
            <a:spLocks noGrp="1"/>
          </p:cNvSpPr>
          <p:nvPr>
            <p:ph type="title"/>
          </p:nvPr>
        </p:nvSpPr>
        <p:spPr/>
        <p:txBody>
          <a:bodyPr/>
          <a:lstStyle/>
          <a:p>
            <a:r>
              <a:rPr lang="en-IN" dirty="0" smtClean="0"/>
              <a:t>INCREMENT &amp; DECREMENT</a:t>
            </a:r>
            <a:endParaRPr lang="en-IN" dirty="0"/>
          </a:p>
        </p:txBody>
      </p:sp>
      <p:pic>
        <p:nvPicPr>
          <p:cNvPr id="7" name="Picture 6"/>
          <p:cNvPicPr>
            <a:picLocks noChangeAspect="1"/>
          </p:cNvPicPr>
          <p:nvPr/>
        </p:nvPicPr>
        <p:blipFill>
          <a:blip r:embed="rId2"/>
          <a:stretch>
            <a:fillRect/>
          </a:stretch>
        </p:blipFill>
        <p:spPr>
          <a:xfrm>
            <a:off x="4881249" y="3306034"/>
            <a:ext cx="2428875" cy="742950"/>
          </a:xfrm>
          <a:prstGeom prst="rect">
            <a:avLst/>
          </a:prstGeom>
        </p:spPr>
      </p:pic>
      <p:pic>
        <p:nvPicPr>
          <p:cNvPr id="8" name="Picture 7"/>
          <p:cNvPicPr>
            <a:picLocks noChangeAspect="1"/>
          </p:cNvPicPr>
          <p:nvPr/>
        </p:nvPicPr>
        <p:blipFill>
          <a:blip r:embed="rId3"/>
          <a:stretch>
            <a:fillRect/>
          </a:stretch>
        </p:blipFill>
        <p:spPr>
          <a:xfrm>
            <a:off x="4881249" y="4922838"/>
            <a:ext cx="2486025" cy="762000"/>
          </a:xfrm>
          <a:prstGeom prst="rect">
            <a:avLst/>
          </a:prstGeom>
        </p:spPr>
      </p:pic>
    </p:spTree>
    <p:extLst>
      <p:ext uri="{BB962C8B-B14F-4D97-AF65-F5344CB8AC3E}">
        <p14:creationId xmlns:p14="http://schemas.microsoft.com/office/powerpoint/2010/main" xmlns="" val="410354022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3"/>
            <a:ext cx="10363826" cy="2552638"/>
          </a:xfrm>
          <a:prstGeom prst="rect">
            <a:avLst/>
          </a:prstGeom>
        </p:spPr>
        <p:txBody>
          <a:bodyPr>
            <a:normAutofit/>
          </a:bodyPr>
          <a:lstStyle/>
          <a:p>
            <a:r>
              <a:rPr lang="en-IN" sz="2600" cap="none" dirty="0" smtClean="0"/>
              <a:t>In this micro-operation, the complement of the value inside the register R1 is taken.</a:t>
            </a:r>
            <a:r>
              <a:rPr lang="en-IN" sz="2600" cap="none" dirty="0" smtClean="0">
                <a:hlinkClick r:id="rId2"/>
              </a:rPr>
              <a:t/>
            </a:r>
            <a:br>
              <a:rPr lang="en-IN" sz="2600" cap="none" dirty="0" smtClean="0">
                <a:hlinkClick r:id="rId2"/>
              </a:rPr>
            </a:br>
            <a:endParaRPr lang="en-IN" sz="26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159</a:t>
            </a:fld>
            <a:endParaRPr lang="en-US" dirty="0"/>
          </a:p>
        </p:txBody>
      </p:sp>
      <p:sp>
        <p:nvSpPr>
          <p:cNvPr id="2" name="Title 1"/>
          <p:cNvSpPr>
            <a:spLocks noGrp="1"/>
          </p:cNvSpPr>
          <p:nvPr>
            <p:ph type="title"/>
          </p:nvPr>
        </p:nvSpPr>
        <p:spPr/>
        <p:txBody>
          <a:bodyPr/>
          <a:lstStyle/>
          <a:p>
            <a:r>
              <a:rPr lang="en-IN" dirty="0" smtClean="0"/>
              <a:t>1’ S COMPLEMENT</a:t>
            </a:r>
            <a:endParaRPr lang="en-IN" dirty="0"/>
          </a:p>
        </p:txBody>
      </p:sp>
      <p:pic>
        <p:nvPicPr>
          <p:cNvPr id="7" name="Picture 6"/>
          <p:cNvPicPr>
            <a:picLocks noChangeAspect="1"/>
          </p:cNvPicPr>
          <p:nvPr/>
        </p:nvPicPr>
        <p:blipFill>
          <a:blip r:embed="rId3"/>
          <a:stretch>
            <a:fillRect/>
          </a:stretch>
        </p:blipFill>
        <p:spPr>
          <a:xfrm>
            <a:off x="4895648" y="3519755"/>
            <a:ext cx="2143125" cy="771525"/>
          </a:xfrm>
          <a:prstGeom prst="rect">
            <a:avLst/>
          </a:prstGeom>
        </p:spPr>
      </p:pic>
    </p:spTree>
    <p:extLst>
      <p:ext uri="{BB962C8B-B14F-4D97-AF65-F5344CB8AC3E}">
        <p14:creationId xmlns:p14="http://schemas.microsoft.com/office/powerpoint/2010/main" xmlns="" val="1104607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lstStyle/>
          <a:p>
            <a:r>
              <a:rPr lang="en-IN" sz="3200" cap="none" dirty="0" smtClean="0"/>
              <a:t>Following are the three basic laws of </a:t>
            </a:r>
            <a:r>
              <a:rPr lang="en-IN" sz="3200" cap="none" dirty="0" err="1" smtClean="0"/>
              <a:t>boolean</a:t>
            </a:r>
            <a:r>
              <a:rPr lang="en-IN" sz="3200" cap="none" dirty="0" smtClean="0"/>
              <a:t> algebra.</a:t>
            </a:r>
          </a:p>
          <a:p>
            <a:pPr lvl="1"/>
            <a:r>
              <a:rPr lang="en-IN" sz="3200" cap="none" dirty="0" smtClean="0"/>
              <a:t>Commutative law</a:t>
            </a:r>
          </a:p>
          <a:p>
            <a:pPr lvl="1"/>
            <a:r>
              <a:rPr lang="en-IN" sz="3200" cap="none" dirty="0" smtClean="0"/>
              <a:t>Associative law</a:t>
            </a:r>
          </a:p>
          <a:p>
            <a:pPr lvl="1"/>
            <a:r>
              <a:rPr lang="en-IN" sz="3200" cap="none" dirty="0" smtClean="0"/>
              <a:t>Distributive law</a:t>
            </a:r>
          </a:p>
          <a:p>
            <a:endParaRPr lang="en-IN" sz="32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16</a:t>
            </a:fld>
            <a:endParaRPr lang="en-US" dirty="0"/>
          </a:p>
        </p:txBody>
      </p:sp>
      <p:sp>
        <p:nvSpPr>
          <p:cNvPr id="2" name="Title 1"/>
          <p:cNvSpPr>
            <a:spLocks noGrp="1"/>
          </p:cNvSpPr>
          <p:nvPr>
            <p:ph type="title"/>
          </p:nvPr>
        </p:nvSpPr>
        <p:spPr/>
        <p:txBody>
          <a:bodyPr>
            <a:normAutofit fontScale="90000"/>
          </a:bodyPr>
          <a:lstStyle/>
          <a:p>
            <a:r>
              <a:rPr lang="en-IN" b="1" dirty="0"/>
              <a:t>Basic Laws of Boolean Algebra</a:t>
            </a:r>
            <a:br>
              <a:rPr lang="en-IN" b="1" dirty="0"/>
            </a:br>
            <a:endParaRPr lang="en-IN" b="1" dirty="0"/>
          </a:p>
        </p:txBody>
      </p:sp>
    </p:spTree>
    <p:extLst>
      <p:ext uri="{BB962C8B-B14F-4D97-AF65-F5344CB8AC3E}">
        <p14:creationId xmlns:p14="http://schemas.microsoft.com/office/powerpoint/2010/main" xmlns="" val="301776964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2200" cap="none" dirty="0" smtClean="0"/>
              <a:t>In this micro-operation, the complement of the value inside the register R2 is taken and then 1 is added to the value and then the final result is transferred into the register R2. This process is also called negation. It is equivalent to </a:t>
            </a:r>
            <a:r>
              <a:rPr lang="en-IN" sz="2200" b="1" cap="none" dirty="0" smtClean="0"/>
              <a:t>-R2</a:t>
            </a:r>
            <a:r>
              <a:rPr lang="en-IN" sz="2200" cap="none" dirty="0" smtClean="0"/>
              <a:t>.</a:t>
            </a:r>
            <a:r>
              <a:rPr lang="en-IN" sz="2200" cap="none" dirty="0" smtClean="0">
                <a:hlinkClick r:id="rId2"/>
              </a:rPr>
              <a:t/>
            </a:r>
            <a:br>
              <a:rPr lang="en-IN" sz="2200" cap="none" dirty="0" smtClean="0">
                <a:hlinkClick r:id="rId2"/>
              </a:rPr>
            </a:br>
            <a:endParaRPr lang="en-IN" sz="22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160</a:t>
            </a:fld>
            <a:endParaRPr lang="en-US" dirty="0"/>
          </a:p>
        </p:txBody>
      </p:sp>
      <p:sp>
        <p:nvSpPr>
          <p:cNvPr id="2" name="Title 1"/>
          <p:cNvSpPr>
            <a:spLocks noGrp="1"/>
          </p:cNvSpPr>
          <p:nvPr>
            <p:ph type="title"/>
          </p:nvPr>
        </p:nvSpPr>
        <p:spPr/>
        <p:txBody>
          <a:bodyPr/>
          <a:lstStyle/>
          <a:p>
            <a:r>
              <a:rPr lang="en-IN" dirty="0" smtClean="0"/>
              <a:t>2’S COMPLEMENT</a:t>
            </a:r>
            <a:endParaRPr lang="en-IN" dirty="0"/>
          </a:p>
        </p:txBody>
      </p:sp>
      <p:pic>
        <p:nvPicPr>
          <p:cNvPr id="7" name="Picture 6"/>
          <p:cNvPicPr>
            <a:picLocks noChangeAspect="1"/>
          </p:cNvPicPr>
          <p:nvPr/>
        </p:nvPicPr>
        <p:blipFill>
          <a:blip r:embed="rId3"/>
          <a:stretch>
            <a:fillRect/>
          </a:stretch>
        </p:blipFill>
        <p:spPr>
          <a:xfrm>
            <a:off x="4908527" y="3975279"/>
            <a:ext cx="2143125" cy="762000"/>
          </a:xfrm>
          <a:prstGeom prst="rect">
            <a:avLst/>
          </a:prstGeom>
        </p:spPr>
      </p:pic>
    </p:spTree>
    <p:extLst>
      <p:ext uri="{BB962C8B-B14F-4D97-AF65-F5344CB8AC3E}">
        <p14:creationId xmlns:p14="http://schemas.microsoft.com/office/powerpoint/2010/main" xmlns="" val="369775713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2200" cap="none" dirty="0" smtClean="0"/>
              <a:t>The add micro-operation requires registers that can hold the data and the digital components that can perform the arithmetic addition.</a:t>
            </a:r>
          </a:p>
          <a:p>
            <a:r>
              <a:rPr lang="en-IN" sz="2200" cap="none" dirty="0" smtClean="0"/>
              <a:t>A binary adder is a digital circuit that performs the arithmetic sum of two binary numbers provided with any length.</a:t>
            </a:r>
          </a:p>
          <a:p>
            <a:r>
              <a:rPr lang="en-IN" sz="2200" cap="none" dirty="0" smtClean="0"/>
              <a:t>A binary adder is constructed using full-adder circuits connected in series, with the output carry from one full-adder connected to the input carry of the next full-adder.</a:t>
            </a:r>
          </a:p>
          <a:p>
            <a:r>
              <a:rPr lang="en-IN" dirty="0"/>
              <a:t/>
            </a:r>
            <a:br>
              <a:rPr lang="en-IN" dirty="0"/>
            </a:br>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161</a:t>
            </a:fld>
            <a:endParaRPr lang="en-US" dirty="0"/>
          </a:p>
        </p:txBody>
      </p:sp>
      <p:sp>
        <p:nvSpPr>
          <p:cNvPr id="2" name="Title 1"/>
          <p:cNvSpPr>
            <a:spLocks noGrp="1"/>
          </p:cNvSpPr>
          <p:nvPr>
            <p:ph type="title"/>
          </p:nvPr>
        </p:nvSpPr>
        <p:spPr/>
        <p:txBody>
          <a:bodyPr/>
          <a:lstStyle/>
          <a:p>
            <a:r>
              <a:rPr lang="en-IN" dirty="0" smtClean="0"/>
              <a:t>Binary adder</a:t>
            </a:r>
            <a:endParaRPr lang="en-IN" dirty="0"/>
          </a:p>
        </p:txBody>
      </p:sp>
    </p:spTree>
    <p:extLst>
      <p:ext uri="{BB962C8B-B14F-4D97-AF65-F5344CB8AC3E}">
        <p14:creationId xmlns:p14="http://schemas.microsoft.com/office/powerpoint/2010/main" xmlns="" val="189618821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228975" y="2767806"/>
            <a:ext cx="5734050" cy="1952625"/>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pPr/>
              <a:t>162</a:t>
            </a:fld>
            <a:endParaRPr lang="en-US" dirty="0"/>
          </a:p>
        </p:txBody>
      </p:sp>
      <p:sp>
        <p:nvSpPr>
          <p:cNvPr id="2" name="Title 1"/>
          <p:cNvSpPr>
            <a:spLocks noGrp="1"/>
          </p:cNvSpPr>
          <p:nvPr>
            <p:ph type="title"/>
          </p:nvPr>
        </p:nvSpPr>
        <p:spPr/>
        <p:txBody>
          <a:bodyPr/>
          <a:lstStyle/>
          <a:p>
            <a:r>
              <a:rPr lang="en-IN" dirty="0" smtClean="0"/>
              <a:t>Block diagram – 4 bit binary adder</a:t>
            </a:r>
            <a:endParaRPr lang="en-IN" dirty="0"/>
          </a:p>
        </p:txBody>
      </p:sp>
    </p:spTree>
    <p:extLst>
      <p:ext uri="{BB962C8B-B14F-4D97-AF65-F5344CB8AC3E}">
        <p14:creationId xmlns:p14="http://schemas.microsoft.com/office/powerpoint/2010/main" xmlns="" val="182435945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790164"/>
            <a:ext cx="10363826" cy="4001036"/>
          </a:xfrm>
          <a:prstGeom prst="rect">
            <a:avLst/>
          </a:prstGeom>
        </p:spPr>
        <p:txBody>
          <a:bodyPr>
            <a:normAutofit fontScale="77500" lnSpcReduction="20000"/>
          </a:bodyPr>
          <a:lstStyle/>
          <a:p>
            <a:r>
              <a:rPr lang="en-IN" cap="none" dirty="0" smtClean="0"/>
              <a:t>The augend bits (A) and the addend bits (B) are designated by subscript numbers from right to left, with subscript '0' denoting the low-order bit.</a:t>
            </a:r>
          </a:p>
          <a:p>
            <a:r>
              <a:rPr lang="en-IN" cap="none" dirty="0" smtClean="0"/>
              <a:t>The carry inputs starts from c0 to c3 connected in a chain through the full-adders. C4 is the resultant output carry generated by the last full-adder circuit.</a:t>
            </a:r>
          </a:p>
          <a:p>
            <a:r>
              <a:rPr lang="en-IN" cap="none" dirty="0" smtClean="0"/>
              <a:t>The output carry from each full-adder is connected to the input carry of the next-high-order full-adder.</a:t>
            </a:r>
          </a:p>
          <a:p>
            <a:r>
              <a:rPr lang="en-IN" cap="none" dirty="0" smtClean="0"/>
              <a:t>The sum outputs (s0 to s3) generates the required arithmetic sum of augend and addend bits.</a:t>
            </a:r>
          </a:p>
          <a:p>
            <a:r>
              <a:rPr lang="en-IN" cap="none" dirty="0" smtClean="0"/>
              <a:t>The </a:t>
            </a:r>
            <a:r>
              <a:rPr lang="en-IN" b="1" i="1" cap="none" dirty="0" smtClean="0"/>
              <a:t>n</a:t>
            </a:r>
            <a:r>
              <a:rPr lang="en-IN" cap="none" dirty="0" smtClean="0"/>
              <a:t> data bits for the </a:t>
            </a:r>
            <a:r>
              <a:rPr lang="en-IN" b="1" cap="none" dirty="0" smtClean="0"/>
              <a:t>a</a:t>
            </a:r>
            <a:r>
              <a:rPr lang="en-IN" cap="none" dirty="0" smtClean="0"/>
              <a:t> and </a:t>
            </a:r>
            <a:r>
              <a:rPr lang="en-IN" b="1" cap="none" dirty="0" smtClean="0"/>
              <a:t>b</a:t>
            </a:r>
            <a:r>
              <a:rPr lang="en-IN" cap="none" dirty="0" smtClean="0"/>
              <a:t> inputs come from different source registers. For instance, data bits for </a:t>
            </a:r>
            <a:r>
              <a:rPr lang="en-IN" b="1" cap="none" dirty="0" smtClean="0"/>
              <a:t>A</a:t>
            </a:r>
            <a:r>
              <a:rPr lang="en-IN" cap="none" dirty="0" smtClean="0"/>
              <a:t> input comes from source register R1 and data bits for </a:t>
            </a:r>
            <a:r>
              <a:rPr lang="en-IN" b="1" cap="none" dirty="0" smtClean="0"/>
              <a:t>B</a:t>
            </a:r>
            <a:r>
              <a:rPr lang="en-IN" cap="none" dirty="0" smtClean="0"/>
              <a:t> input comes from source register R2.</a:t>
            </a:r>
          </a:p>
          <a:p>
            <a:r>
              <a:rPr lang="en-IN" cap="none" dirty="0" smtClean="0"/>
              <a:t>The arithmetic sum of the data inputs of a and b can be transferred to a third register or to one of the source registers (r1 or r2).</a:t>
            </a:r>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163</a:t>
            </a:fld>
            <a:endParaRPr lang="en-US" dirty="0"/>
          </a:p>
        </p:txBody>
      </p:sp>
      <p:sp>
        <p:nvSpPr>
          <p:cNvPr id="2" name="Title 1"/>
          <p:cNvSpPr>
            <a:spLocks noGrp="1"/>
          </p:cNvSpPr>
          <p:nvPr>
            <p:ph type="title"/>
          </p:nvPr>
        </p:nvSpPr>
        <p:spPr/>
        <p:txBody>
          <a:bodyPr/>
          <a:lstStyle/>
          <a:p>
            <a:r>
              <a:rPr lang="en-IN" dirty="0" smtClean="0"/>
              <a:t>Circuit explanation</a:t>
            </a:r>
            <a:endParaRPr lang="en-IN" dirty="0"/>
          </a:p>
        </p:txBody>
      </p:sp>
    </p:spTree>
    <p:extLst>
      <p:ext uri="{BB962C8B-B14F-4D97-AF65-F5344CB8AC3E}">
        <p14:creationId xmlns:p14="http://schemas.microsoft.com/office/powerpoint/2010/main" xmlns="" val="405813000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dirty="0" smtClean="0"/>
              <a:t/>
            </a:r>
            <a:br>
              <a:rPr lang="en-IN" dirty="0" smtClean="0"/>
            </a:br>
            <a:r>
              <a:rPr lang="en-IN" dirty="0"/>
              <a:t/>
            </a:r>
            <a:br>
              <a:rPr lang="en-IN" dirty="0"/>
            </a:br>
            <a:r>
              <a:rPr lang="en-IN" dirty="0"/>
              <a:t>Parallel </a:t>
            </a:r>
            <a:r>
              <a:rPr lang="en-IN" dirty="0" smtClean="0"/>
              <a:t>adder</a:t>
            </a:r>
            <a:endParaRPr lang="en-IN" dirty="0"/>
          </a:p>
        </p:txBody>
      </p:sp>
    </p:spTree>
    <p:extLst>
      <p:ext uri="{BB962C8B-B14F-4D97-AF65-F5344CB8AC3E}">
        <p14:creationId xmlns:p14="http://schemas.microsoft.com/office/powerpoint/2010/main" xmlns="" val="24002510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326524"/>
            <a:ext cx="10363826" cy="4464675"/>
          </a:xfrm>
          <a:prstGeom prst="rect">
            <a:avLst/>
          </a:prstGeom>
        </p:spPr>
        <p:txBody>
          <a:bodyPr>
            <a:normAutofit/>
          </a:bodyPr>
          <a:lstStyle/>
          <a:p>
            <a:r>
              <a:rPr lang="en-IN" sz="2400" cap="none" dirty="0" smtClean="0"/>
              <a:t>Adders are the combinatorial circuits which are used to add two binary numbers.</a:t>
            </a:r>
          </a:p>
          <a:p>
            <a:r>
              <a:rPr lang="en-IN" sz="2400" cap="none" dirty="0" smtClean="0"/>
              <a:t> The nature of the adders chosen depends on the characteristics of the binary numbers which need to be added. </a:t>
            </a:r>
          </a:p>
          <a:p>
            <a:r>
              <a:rPr lang="en-IN" sz="2400" cap="none" dirty="0" smtClean="0"/>
              <a:t>Say for example, if one needs to add two single bit binary digits, then one can use half adder while if there is an additional carry which needs to be added along with them, then one may resort to the use of full adder. </a:t>
            </a:r>
          </a:p>
          <a:p>
            <a:r>
              <a:rPr lang="en-IN" sz="2400" cap="none" dirty="0" smtClean="0"/>
              <a:t>However what if we want to add a binary number which has multiple bits in it. In such a case, the need arises to use a </a:t>
            </a:r>
            <a:r>
              <a:rPr lang="en-IN" sz="2400" b="1" i="1" cap="none" dirty="0" smtClean="0"/>
              <a:t>parallel adder</a:t>
            </a:r>
            <a:r>
              <a:rPr lang="en-IN" sz="2400" cap="none" dirty="0" smtClean="0"/>
              <a:t>.</a:t>
            </a: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165</a:t>
            </a:fld>
            <a:endParaRPr lang="en-US" dirty="0"/>
          </a:p>
        </p:txBody>
      </p:sp>
      <p:sp>
        <p:nvSpPr>
          <p:cNvPr id="2" name="Title 1"/>
          <p:cNvSpPr>
            <a:spLocks noGrp="1"/>
          </p:cNvSpPr>
          <p:nvPr>
            <p:ph type="title"/>
          </p:nvPr>
        </p:nvSpPr>
        <p:spPr>
          <a:xfrm>
            <a:off x="913775" y="618517"/>
            <a:ext cx="10364451" cy="823917"/>
          </a:xfrm>
        </p:spPr>
        <p:txBody>
          <a:bodyPr/>
          <a:lstStyle/>
          <a:p>
            <a:r>
              <a:rPr lang="en-IN" dirty="0" smtClean="0"/>
              <a:t>Parallel adder</a:t>
            </a:r>
            <a:endParaRPr lang="en-IN" dirty="0"/>
          </a:p>
        </p:txBody>
      </p:sp>
    </p:spTree>
    <p:extLst>
      <p:ext uri="{BB962C8B-B14F-4D97-AF65-F5344CB8AC3E}">
        <p14:creationId xmlns:p14="http://schemas.microsoft.com/office/powerpoint/2010/main" xmlns="" val="51943775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2600" cap="none" dirty="0" smtClean="0"/>
              <a:t>Parallel adder is nothing but a cascade of several full adders. The number of full adders used will depend on the number of bits in the binary digits which require to be added.</a:t>
            </a:r>
          </a:p>
          <a:p>
            <a:r>
              <a:rPr lang="en-IN" sz="2600" cap="none" dirty="0" smtClean="0"/>
              <a:t>An n-bit adder formed by cascading n full adders (FA</a:t>
            </a:r>
            <a:r>
              <a:rPr lang="en-IN" sz="2600" cap="none" baseline="-25000" dirty="0" smtClean="0"/>
              <a:t>1</a:t>
            </a:r>
            <a:r>
              <a:rPr lang="en-IN" sz="2600" cap="none" dirty="0" smtClean="0"/>
              <a:t> to </a:t>
            </a:r>
            <a:r>
              <a:rPr lang="en-IN" sz="2600" cap="none" dirty="0" err="1" smtClean="0"/>
              <a:t>FA</a:t>
            </a:r>
            <a:r>
              <a:rPr lang="en-IN" sz="2600" cap="none" baseline="-25000" dirty="0" err="1" smtClean="0"/>
              <a:t>n</a:t>
            </a:r>
            <a:r>
              <a:rPr lang="en-IN" sz="2600" cap="none" dirty="0" smtClean="0"/>
              <a:t>) is used to add two n-bit binary numbers. </a:t>
            </a:r>
            <a:endParaRPr lang="en-IN" sz="26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166</a:t>
            </a:fld>
            <a:endParaRPr lang="en-US" dirty="0"/>
          </a:p>
        </p:txBody>
      </p:sp>
      <p:sp>
        <p:nvSpPr>
          <p:cNvPr id="2" name="Title 1"/>
          <p:cNvSpPr>
            <a:spLocks noGrp="1"/>
          </p:cNvSpPr>
          <p:nvPr>
            <p:ph type="title"/>
          </p:nvPr>
        </p:nvSpPr>
        <p:spPr/>
        <p:txBody>
          <a:bodyPr>
            <a:normAutofit fontScale="90000"/>
          </a:bodyPr>
          <a:lstStyle/>
          <a:p>
            <a:r>
              <a:rPr lang="en-IN" dirty="0"/>
              <a:t>Structure of Parallel Adder</a:t>
            </a:r>
            <a:r>
              <a:rPr lang="en-IN" b="1" dirty="0"/>
              <a:t/>
            </a:r>
            <a:br>
              <a:rPr lang="en-IN" b="1" dirty="0"/>
            </a:br>
            <a:endParaRPr lang="en-IN" dirty="0"/>
          </a:p>
        </p:txBody>
      </p:sp>
    </p:spTree>
    <p:extLst>
      <p:ext uri="{BB962C8B-B14F-4D97-AF65-F5344CB8AC3E}">
        <p14:creationId xmlns:p14="http://schemas.microsoft.com/office/powerpoint/2010/main" xmlns="" val="289587245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2524125" y="2596356"/>
            <a:ext cx="7143750" cy="2295525"/>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pPr/>
              <a:t>167</a:t>
            </a:fld>
            <a:endParaRPr lang="en-US" dirty="0"/>
          </a:p>
        </p:txBody>
      </p:sp>
      <p:sp>
        <p:nvSpPr>
          <p:cNvPr id="2" name="Title 1"/>
          <p:cNvSpPr>
            <a:spLocks noGrp="1"/>
          </p:cNvSpPr>
          <p:nvPr>
            <p:ph type="title"/>
          </p:nvPr>
        </p:nvSpPr>
        <p:spPr/>
        <p:txBody>
          <a:bodyPr>
            <a:normAutofit/>
          </a:bodyPr>
          <a:lstStyle/>
          <a:p>
            <a:r>
              <a:rPr lang="en-IN" cap="none" dirty="0" smtClean="0"/>
              <a:t>N – BIT PARALLEL ADDER LOGIC CIRCUIT</a:t>
            </a:r>
            <a:endParaRPr lang="en-IN" cap="none" dirty="0"/>
          </a:p>
        </p:txBody>
      </p:sp>
    </p:spTree>
    <p:extLst>
      <p:ext uri="{BB962C8B-B14F-4D97-AF65-F5344CB8AC3E}">
        <p14:creationId xmlns:p14="http://schemas.microsoft.com/office/powerpoint/2010/main" xmlns="" val="253373420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39" y="1287888"/>
            <a:ext cx="11281893" cy="4503312"/>
          </a:xfrm>
          <a:prstGeom prst="rect">
            <a:avLst/>
          </a:prstGeom>
        </p:spPr>
        <p:txBody>
          <a:bodyPr>
            <a:noAutofit/>
          </a:bodyPr>
          <a:lstStyle/>
          <a:p>
            <a:r>
              <a:rPr lang="en-IN" sz="2400" cap="none" dirty="0" smtClean="0"/>
              <a:t>Here, every single bit of the numbers to be added is provided at the input pins of every single full adder. </a:t>
            </a:r>
          </a:p>
          <a:p>
            <a:r>
              <a:rPr lang="en-IN" sz="2400" cap="none" dirty="0" smtClean="0"/>
              <a:t>That is, the first bits A</a:t>
            </a:r>
            <a:r>
              <a:rPr lang="en-IN" sz="2400" cap="none" baseline="-25000" dirty="0" smtClean="0"/>
              <a:t>1</a:t>
            </a:r>
            <a:r>
              <a:rPr lang="en-IN" sz="2400" cap="none" dirty="0" smtClean="0"/>
              <a:t> and B</a:t>
            </a:r>
            <a:r>
              <a:rPr lang="en-IN" sz="2400" cap="none" baseline="-25000" dirty="0" smtClean="0"/>
              <a:t>1</a:t>
            </a:r>
            <a:r>
              <a:rPr lang="en-IN" sz="2400" cap="none" dirty="0" smtClean="0"/>
              <a:t> are provided as the inputs to full adder (FA</a:t>
            </a:r>
            <a:r>
              <a:rPr lang="en-IN" sz="2400" cap="none" baseline="-25000" dirty="0" smtClean="0"/>
              <a:t>1</a:t>
            </a:r>
            <a:r>
              <a:rPr lang="en-IN" sz="2400" cap="none" dirty="0" smtClean="0"/>
              <a:t>), the second bits A</a:t>
            </a:r>
            <a:r>
              <a:rPr lang="en-IN" sz="2400" cap="none" baseline="-25000" dirty="0" smtClean="0"/>
              <a:t>2</a:t>
            </a:r>
            <a:r>
              <a:rPr lang="en-IN" sz="2400" cap="none" dirty="0" smtClean="0"/>
              <a:t> and B</a:t>
            </a:r>
            <a:r>
              <a:rPr lang="en-IN" sz="2400" cap="none" baseline="-25000" dirty="0" smtClean="0"/>
              <a:t>2</a:t>
            </a:r>
            <a:r>
              <a:rPr lang="en-IN" sz="2400" cap="none" dirty="0" smtClean="0"/>
              <a:t> to the inputs of full adder 2 (FA</a:t>
            </a:r>
            <a:r>
              <a:rPr lang="en-IN" sz="2400" cap="none" baseline="-25000" dirty="0" smtClean="0"/>
              <a:t>2</a:t>
            </a:r>
            <a:r>
              <a:rPr lang="en-IN" sz="2400" cap="none" dirty="0" smtClean="0"/>
              <a:t>)… and the last bits a</a:t>
            </a:r>
            <a:r>
              <a:rPr lang="en-IN" sz="2400" cap="none" baseline="-25000" dirty="0" smtClean="0"/>
              <a:t>n</a:t>
            </a:r>
            <a:r>
              <a:rPr lang="en-IN" sz="2400" cap="none" dirty="0" smtClean="0"/>
              <a:t> and </a:t>
            </a:r>
            <a:r>
              <a:rPr lang="en-IN" sz="2400" cap="none" dirty="0" err="1" smtClean="0"/>
              <a:t>b</a:t>
            </a:r>
            <a:r>
              <a:rPr lang="en-IN" sz="2400" cap="none" baseline="-25000" dirty="0" err="1" smtClean="0"/>
              <a:t>n</a:t>
            </a:r>
            <a:r>
              <a:rPr lang="en-IN" sz="2400" cap="none" dirty="0" smtClean="0"/>
              <a:t> to the n</a:t>
            </a:r>
            <a:r>
              <a:rPr lang="en-IN" sz="2400" cap="none" baseline="30000" dirty="0" smtClean="0"/>
              <a:t>th</a:t>
            </a:r>
            <a:r>
              <a:rPr lang="en-IN" sz="2400" cap="none" dirty="0" smtClean="0"/>
              <a:t> full adder fa</a:t>
            </a:r>
            <a:r>
              <a:rPr lang="en-IN" sz="2400" cap="none" baseline="-25000" dirty="0" smtClean="0"/>
              <a:t>n</a:t>
            </a:r>
            <a:r>
              <a:rPr lang="en-IN" sz="2400" cap="none" dirty="0" smtClean="0"/>
              <a:t>. </a:t>
            </a:r>
          </a:p>
          <a:p>
            <a:r>
              <a:rPr lang="en-IN" sz="2400" cap="none" dirty="0" smtClean="0"/>
              <a:t>Next, the carry out pin of each full adder in the circuit is connected to the carry in pin of its succeeding full adder (except in the case of last full adder). For example, the carry out pin of FA</a:t>
            </a:r>
            <a:r>
              <a:rPr lang="en-IN" sz="2400" cap="none" baseline="-25000" dirty="0" smtClean="0"/>
              <a:t>1</a:t>
            </a:r>
            <a:r>
              <a:rPr lang="en-IN" sz="2400" cap="none" dirty="0" smtClean="0"/>
              <a:t> (co</a:t>
            </a:r>
            <a:r>
              <a:rPr lang="en-IN" sz="2400" cap="none" baseline="-25000" dirty="0" smtClean="0"/>
              <a:t>1</a:t>
            </a:r>
            <a:r>
              <a:rPr lang="en-IN" sz="2400" cap="none" dirty="0" smtClean="0"/>
              <a:t>) is connected to carry in pin of FA</a:t>
            </a:r>
            <a:r>
              <a:rPr lang="en-IN" sz="2400" cap="none" baseline="-25000" dirty="0" smtClean="0"/>
              <a:t>2</a:t>
            </a:r>
            <a:r>
              <a:rPr lang="en-IN" sz="2400" cap="none" dirty="0" smtClean="0"/>
              <a:t> (ci</a:t>
            </a:r>
            <a:r>
              <a:rPr lang="en-IN" sz="2400" cap="none" baseline="-25000" dirty="0" smtClean="0"/>
              <a:t>2</a:t>
            </a:r>
            <a:r>
              <a:rPr lang="en-IN" sz="2400" cap="none" dirty="0" smtClean="0"/>
              <a:t>), the carry out pin of FA</a:t>
            </a:r>
            <a:r>
              <a:rPr lang="en-IN" sz="2400" cap="none" baseline="-25000" dirty="0" smtClean="0"/>
              <a:t>2</a:t>
            </a:r>
            <a:r>
              <a:rPr lang="en-IN" sz="2400" cap="none" dirty="0" smtClean="0"/>
              <a:t> (co</a:t>
            </a:r>
            <a:r>
              <a:rPr lang="en-IN" sz="2400" cap="none" baseline="-25000" dirty="0" smtClean="0"/>
              <a:t>2</a:t>
            </a:r>
            <a:r>
              <a:rPr lang="en-IN" sz="2400" cap="none" dirty="0" smtClean="0"/>
              <a:t>) is connected to carry in pin of FA</a:t>
            </a:r>
            <a:r>
              <a:rPr lang="en-IN" sz="2400" cap="none" baseline="-25000" dirty="0" smtClean="0"/>
              <a:t>3</a:t>
            </a:r>
            <a:r>
              <a:rPr lang="en-IN" sz="2400" cap="none" dirty="0" smtClean="0"/>
              <a:t> (ci</a:t>
            </a:r>
            <a:r>
              <a:rPr lang="en-IN" sz="2400" cap="none" baseline="-25000" dirty="0" smtClean="0"/>
              <a:t>3</a:t>
            </a:r>
            <a:r>
              <a:rPr lang="en-IN" sz="2400" cap="none" dirty="0" smtClean="0"/>
              <a:t>) and so on and so forth.</a:t>
            </a: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168</a:t>
            </a:fld>
            <a:endParaRPr lang="en-US" dirty="0"/>
          </a:p>
        </p:txBody>
      </p:sp>
      <p:sp>
        <p:nvSpPr>
          <p:cNvPr id="2" name="Title 1"/>
          <p:cNvSpPr>
            <a:spLocks noGrp="1"/>
          </p:cNvSpPr>
          <p:nvPr>
            <p:ph type="title"/>
          </p:nvPr>
        </p:nvSpPr>
        <p:spPr>
          <a:xfrm>
            <a:off x="913775" y="618518"/>
            <a:ext cx="10364451" cy="669370"/>
          </a:xfrm>
        </p:spPr>
        <p:txBody>
          <a:bodyPr>
            <a:normAutofit fontScale="90000"/>
          </a:bodyPr>
          <a:lstStyle/>
          <a:p>
            <a:r>
              <a:rPr lang="en-IN" dirty="0" smtClean="0"/>
              <a:t>Circuit explanation</a:t>
            </a:r>
            <a:endParaRPr lang="en-IN" dirty="0"/>
          </a:p>
        </p:txBody>
      </p:sp>
    </p:spTree>
    <p:extLst>
      <p:ext uri="{BB962C8B-B14F-4D97-AF65-F5344CB8AC3E}">
        <p14:creationId xmlns:p14="http://schemas.microsoft.com/office/powerpoint/2010/main" xmlns="" val="62409357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120463"/>
            <a:ext cx="10363826" cy="4670736"/>
          </a:xfrm>
          <a:prstGeom prst="rect">
            <a:avLst/>
          </a:prstGeom>
        </p:spPr>
        <p:txBody>
          <a:bodyPr>
            <a:noAutofit/>
          </a:bodyPr>
          <a:lstStyle/>
          <a:p>
            <a:r>
              <a:rPr lang="en-IN" sz="2400" cap="none" dirty="0" smtClean="0"/>
              <a:t>First, FA</a:t>
            </a:r>
            <a:r>
              <a:rPr lang="en-IN" sz="2400" cap="none" baseline="-25000" dirty="0" smtClean="0"/>
              <a:t>1</a:t>
            </a:r>
            <a:r>
              <a:rPr lang="en-IN" sz="2400" cap="none" dirty="0" smtClean="0"/>
              <a:t> adds A</a:t>
            </a:r>
            <a:r>
              <a:rPr lang="en-IN" sz="2400" cap="none" baseline="-25000" dirty="0" smtClean="0"/>
              <a:t>1</a:t>
            </a:r>
            <a:r>
              <a:rPr lang="en-IN" sz="2400" cap="none" dirty="0" smtClean="0"/>
              <a:t> with B</a:t>
            </a:r>
            <a:r>
              <a:rPr lang="en-IN" sz="2400" cap="none" baseline="-25000" dirty="0" smtClean="0"/>
              <a:t>1</a:t>
            </a:r>
            <a:r>
              <a:rPr lang="en-IN" sz="2400" cap="none" dirty="0" smtClean="0"/>
              <a:t> to generate S</a:t>
            </a:r>
            <a:r>
              <a:rPr lang="en-IN" sz="2400" cap="none" baseline="-25000" dirty="0" smtClean="0"/>
              <a:t>1</a:t>
            </a:r>
            <a:r>
              <a:rPr lang="en-IN" sz="2400" cap="none" dirty="0" smtClean="0"/>
              <a:t> (the first bit of sum output) and co</a:t>
            </a:r>
            <a:r>
              <a:rPr lang="en-IN" sz="2400" cap="none" baseline="-25000" dirty="0" smtClean="0"/>
              <a:t>1</a:t>
            </a:r>
            <a:r>
              <a:rPr lang="en-IN" sz="2400" cap="none" dirty="0" smtClean="0"/>
              <a:t>. </a:t>
            </a:r>
          </a:p>
          <a:p>
            <a:r>
              <a:rPr lang="en-IN" sz="2400" cap="none" dirty="0" smtClean="0"/>
              <a:t>Next, FA</a:t>
            </a:r>
            <a:r>
              <a:rPr lang="en-IN" sz="2400" cap="none" baseline="-25000" dirty="0" smtClean="0"/>
              <a:t>2</a:t>
            </a:r>
            <a:r>
              <a:rPr lang="en-IN" sz="2400" cap="none" dirty="0" smtClean="0"/>
              <a:t> uses this co</a:t>
            </a:r>
            <a:r>
              <a:rPr lang="en-IN" sz="2400" cap="none" baseline="-25000" dirty="0" smtClean="0"/>
              <a:t>1</a:t>
            </a:r>
            <a:r>
              <a:rPr lang="en-IN" sz="2400" cap="none" dirty="0" smtClean="0"/>
              <a:t> as its carry in bit and adds it with its input bits A</a:t>
            </a:r>
            <a:r>
              <a:rPr lang="en-IN" sz="2400" cap="none" baseline="-25000" dirty="0" smtClean="0"/>
              <a:t>2</a:t>
            </a:r>
            <a:r>
              <a:rPr lang="en-IN" sz="2400" cap="none" dirty="0" smtClean="0"/>
              <a:t> and B</a:t>
            </a:r>
            <a:r>
              <a:rPr lang="en-IN" sz="2400" cap="none" baseline="-25000" dirty="0" smtClean="0"/>
              <a:t>2</a:t>
            </a:r>
            <a:r>
              <a:rPr lang="en-IN" sz="2400" cap="none" dirty="0" smtClean="0"/>
              <a:t> to generate the second bit of the sum output S</a:t>
            </a:r>
            <a:r>
              <a:rPr lang="en-IN" sz="2400" cap="none" baseline="-25000" dirty="0" smtClean="0"/>
              <a:t>2</a:t>
            </a:r>
            <a:r>
              <a:rPr lang="en-IN" sz="2400" cap="none" dirty="0" smtClean="0"/>
              <a:t> and co</a:t>
            </a:r>
            <a:r>
              <a:rPr lang="en-IN" sz="2400" cap="none" baseline="-25000" dirty="0" smtClean="0"/>
              <a:t>2</a:t>
            </a:r>
            <a:r>
              <a:rPr lang="en-IN" sz="2400" cap="none" dirty="0" smtClean="0"/>
              <a:t>. </a:t>
            </a:r>
          </a:p>
          <a:p>
            <a:r>
              <a:rPr lang="en-IN" sz="2400" cap="none" dirty="0" smtClean="0"/>
              <a:t>Next, this co</a:t>
            </a:r>
            <a:r>
              <a:rPr lang="en-IN" sz="2400" cap="none" baseline="-25000" dirty="0" smtClean="0"/>
              <a:t>2</a:t>
            </a:r>
            <a:r>
              <a:rPr lang="en-IN" sz="2400" cap="none" dirty="0" smtClean="0"/>
              <a:t> is considered as an input by FA</a:t>
            </a:r>
            <a:r>
              <a:rPr lang="en-IN" sz="2400" cap="none" baseline="-25000" dirty="0" smtClean="0"/>
              <a:t>3</a:t>
            </a:r>
            <a:r>
              <a:rPr lang="en-IN" sz="2400" cap="none" dirty="0" smtClean="0"/>
              <a:t> which adds it with the bits A</a:t>
            </a:r>
            <a:r>
              <a:rPr lang="en-IN" sz="2400" cap="none" baseline="-25000" dirty="0" smtClean="0"/>
              <a:t>3</a:t>
            </a:r>
            <a:r>
              <a:rPr lang="en-IN" sz="2400" cap="none" dirty="0" smtClean="0"/>
              <a:t> and B</a:t>
            </a:r>
            <a:r>
              <a:rPr lang="en-IN" sz="2400" cap="none" baseline="-25000" dirty="0" smtClean="0"/>
              <a:t>3</a:t>
            </a:r>
            <a:r>
              <a:rPr lang="en-IN" sz="2400" cap="none" dirty="0" smtClean="0"/>
              <a:t>. </a:t>
            </a:r>
          </a:p>
          <a:p>
            <a:r>
              <a:rPr lang="en-IN" sz="2400" cap="none" dirty="0" smtClean="0"/>
              <a:t>This process continues till the nth full adder in the sequence which adds the carry out bit of (n-1)</a:t>
            </a:r>
            <a:r>
              <a:rPr lang="en-IN" sz="2400" cap="none" baseline="30000" dirty="0" err="1" smtClean="0"/>
              <a:t>th</a:t>
            </a:r>
            <a:r>
              <a:rPr lang="en-IN" sz="2400" cap="none" dirty="0" smtClean="0"/>
              <a:t> full adder (co</a:t>
            </a:r>
            <a:r>
              <a:rPr lang="en-IN" sz="2400" cap="none" baseline="-25000" dirty="0" smtClean="0"/>
              <a:t>n-1</a:t>
            </a:r>
            <a:r>
              <a:rPr lang="en-IN" sz="2400" cap="none" dirty="0" smtClean="0"/>
              <a:t>) with its inputs a</a:t>
            </a:r>
            <a:r>
              <a:rPr lang="en-IN" sz="2400" cap="none" baseline="-25000" dirty="0" smtClean="0"/>
              <a:t>n</a:t>
            </a:r>
            <a:r>
              <a:rPr lang="en-IN" sz="2400" cap="none" dirty="0" smtClean="0"/>
              <a:t> and b</a:t>
            </a:r>
            <a:r>
              <a:rPr lang="en-IN" sz="2400" cap="none" baseline="-25000" dirty="0" smtClean="0"/>
              <a:t>n</a:t>
            </a:r>
            <a:r>
              <a:rPr lang="en-IN" sz="2400" cap="none" dirty="0" smtClean="0"/>
              <a:t>. </a:t>
            </a:r>
          </a:p>
          <a:p>
            <a:r>
              <a:rPr lang="en-IN" sz="2400" cap="none" dirty="0" smtClean="0"/>
              <a:t>When this happens, we would get the output bits </a:t>
            </a:r>
            <a:r>
              <a:rPr lang="en-IN" sz="2400" cap="none" dirty="0" err="1" smtClean="0"/>
              <a:t>s</a:t>
            </a:r>
            <a:r>
              <a:rPr lang="en-IN" sz="2400" cap="none" baseline="-25000" dirty="0" err="1" smtClean="0"/>
              <a:t>n</a:t>
            </a:r>
            <a:r>
              <a:rPr lang="en-IN" sz="2400" cap="none" dirty="0" smtClean="0"/>
              <a:t> and co</a:t>
            </a:r>
            <a:r>
              <a:rPr lang="en-IN" sz="2400" cap="none" baseline="-25000" dirty="0" smtClean="0"/>
              <a:t>n</a:t>
            </a:r>
            <a:r>
              <a:rPr lang="en-IN" sz="2400" cap="none" dirty="0" smtClean="0"/>
              <a:t> which are the last bits of our sum output and the expected carry bit, respectively.</a:t>
            </a: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169</a:t>
            </a:fld>
            <a:endParaRPr lang="en-US" dirty="0"/>
          </a:p>
        </p:txBody>
      </p:sp>
      <p:sp>
        <p:nvSpPr>
          <p:cNvPr id="2" name="Title 1"/>
          <p:cNvSpPr>
            <a:spLocks noGrp="1"/>
          </p:cNvSpPr>
          <p:nvPr>
            <p:ph type="title"/>
          </p:nvPr>
        </p:nvSpPr>
        <p:spPr>
          <a:xfrm>
            <a:off x="913775" y="231821"/>
            <a:ext cx="10364451" cy="888642"/>
          </a:xfrm>
        </p:spPr>
        <p:txBody>
          <a:bodyPr>
            <a:normAutofit/>
          </a:bodyPr>
          <a:lstStyle/>
          <a:p>
            <a:r>
              <a:rPr lang="en-IN" dirty="0"/>
              <a:t>Working of Parallel </a:t>
            </a:r>
            <a:r>
              <a:rPr lang="en-IN" dirty="0" smtClean="0"/>
              <a:t>Adder</a:t>
            </a:r>
            <a:endParaRPr lang="en-IN" dirty="0"/>
          </a:p>
        </p:txBody>
      </p:sp>
    </p:spTree>
    <p:extLst>
      <p:ext uri="{BB962C8B-B14F-4D97-AF65-F5344CB8AC3E}">
        <p14:creationId xmlns:p14="http://schemas.microsoft.com/office/powerpoint/2010/main" xmlns="" val="1398052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854558"/>
            <a:ext cx="10363826" cy="3936641"/>
          </a:xfrm>
          <a:prstGeom prst="rect">
            <a:avLst/>
          </a:prstGeom>
        </p:spPr>
        <p:txBody>
          <a:bodyPr>
            <a:normAutofit fontScale="47500" lnSpcReduction="20000"/>
          </a:bodyPr>
          <a:lstStyle/>
          <a:p>
            <a:r>
              <a:rPr lang="en-IN" sz="5500" cap="none" dirty="0" smtClean="0"/>
              <a:t>If any logical operation of two </a:t>
            </a:r>
            <a:r>
              <a:rPr lang="en-IN" sz="5500" cap="none" dirty="0" err="1" smtClean="0"/>
              <a:t>boolean</a:t>
            </a:r>
            <a:r>
              <a:rPr lang="en-IN" sz="5500" cap="none" dirty="0" smtClean="0"/>
              <a:t> variables give the same result irrespective of the order of those two variables, then that logical operation is said to be </a:t>
            </a:r>
            <a:r>
              <a:rPr lang="en-IN" sz="5500" b="1" cap="none" dirty="0" smtClean="0"/>
              <a:t>commutative</a:t>
            </a:r>
            <a:r>
              <a:rPr lang="en-IN" sz="5500" cap="none" dirty="0" smtClean="0"/>
              <a:t>. The logical OR &amp; logical AND operations of two </a:t>
            </a:r>
            <a:r>
              <a:rPr lang="en-IN" sz="5500" cap="none" dirty="0" err="1" smtClean="0"/>
              <a:t>boolean</a:t>
            </a:r>
            <a:r>
              <a:rPr lang="en-IN" sz="5500" cap="none" dirty="0" smtClean="0"/>
              <a:t> variables x &amp; y are shown below</a:t>
            </a:r>
          </a:p>
          <a:p>
            <a:pPr lvl="2"/>
            <a:r>
              <a:rPr lang="en-IN" sz="5500" b="1" dirty="0" smtClean="0"/>
              <a:t>x </a:t>
            </a:r>
            <a:r>
              <a:rPr lang="en-IN" sz="5500" b="1" dirty="0"/>
              <a:t>+ y = y + </a:t>
            </a:r>
            <a:r>
              <a:rPr lang="en-IN" sz="5500" b="1" dirty="0" smtClean="0"/>
              <a:t>x </a:t>
            </a:r>
            <a:r>
              <a:rPr lang="en-IN" sz="5500" b="1" dirty="0" smtClean="0">
                <a:sym typeface="Wingdings" panose="05000000000000000000" pitchFamily="2" charset="2"/>
              </a:rPr>
              <a:t> 0+1=1+0</a:t>
            </a:r>
            <a:endParaRPr lang="en-IN" sz="5500" b="1" dirty="0"/>
          </a:p>
          <a:p>
            <a:pPr lvl="2"/>
            <a:r>
              <a:rPr lang="en-IN" sz="5500" b="1" dirty="0" err="1"/>
              <a:t>x.y</a:t>
            </a:r>
            <a:r>
              <a:rPr lang="en-IN" sz="5500" b="1" dirty="0"/>
              <a:t> = </a:t>
            </a:r>
            <a:r>
              <a:rPr lang="en-IN" sz="5500" b="1" dirty="0" err="1" smtClean="0"/>
              <a:t>y.x</a:t>
            </a:r>
            <a:r>
              <a:rPr lang="en-IN" sz="5500" b="1" dirty="0" smtClean="0"/>
              <a:t> </a:t>
            </a:r>
            <a:r>
              <a:rPr lang="en-IN" sz="5500" b="1" dirty="0" smtClean="0">
                <a:sym typeface="Wingdings" panose="05000000000000000000" pitchFamily="2" charset="2"/>
              </a:rPr>
              <a:t> 0.1=1.0</a:t>
            </a:r>
            <a:endParaRPr lang="en-IN" sz="5500" b="1" dirty="0"/>
          </a:p>
          <a:p>
            <a:r>
              <a:rPr lang="en-IN" sz="5500" cap="none" dirty="0" smtClean="0"/>
              <a:t>The symbol ‘+’ indicates logical OR operation. Similarly, the symbol ‘.’ indicates logical AND operation and it is optional to represent. Commutative Law obeys for logical OR &amp; logical AND operations.</a:t>
            </a:r>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17</a:t>
            </a:fld>
            <a:endParaRPr lang="en-US" dirty="0"/>
          </a:p>
        </p:txBody>
      </p:sp>
      <p:sp>
        <p:nvSpPr>
          <p:cNvPr id="2" name="Title 1"/>
          <p:cNvSpPr>
            <a:spLocks noGrp="1"/>
          </p:cNvSpPr>
          <p:nvPr>
            <p:ph type="title"/>
          </p:nvPr>
        </p:nvSpPr>
        <p:spPr/>
        <p:txBody>
          <a:bodyPr>
            <a:normAutofit fontScale="90000"/>
          </a:bodyPr>
          <a:lstStyle/>
          <a:p>
            <a:r>
              <a:rPr lang="en-IN" b="1" dirty="0"/>
              <a:t>Commutative Law</a:t>
            </a:r>
            <a:br>
              <a:rPr lang="en-IN" b="1" dirty="0"/>
            </a:br>
            <a:endParaRPr lang="en-IN" b="1" dirty="0"/>
          </a:p>
        </p:txBody>
      </p:sp>
    </p:spTree>
    <p:extLst>
      <p:ext uri="{BB962C8B-B14F-4D97-AF65-F5344CB8AC3E}">
        <p14:creationId xmlns:p14="http://schemas.microsoft.com/office/powerpoint/2010/main" xmlns="" val="111352438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627" y="1064431"/>
            <a:ext cx="11616743" cy="4818844"/>
          </a:xfrm>
          <a:prstGeom prst="rect">
            <a:avLst/>
          </a:prstGeom>
        </p:spPr>
        <p:txBody>
          <a:bodyPr>
            <a:noAutofit/>
          </a:bodyPr>
          <a:lstStyle/>
          <a:p>
            <a:r>
              <a:rPr lang="en-IN" sz="2400" cap="none" dirty="0" smtClean="0"/>
              <a:t>In the case of n-bit </a:t>
            </a:r>
            <a:r>
              <a:rPr lang="en-IN" sz="2400" b="1" cap="none" dirty="0" smtClean="0"/>
              <a:t>parallel adder</a:t>
            </a:r>
            <a:r>
              <a:rPr lang="en-IN" sz="2400" cap="none" dirty="0" smtClean="0"/>
              <a:t>, each adder has to wait for the carry term to be generated from its preceding adder in order to finish its task of adding. </a:t>
            </a:r>
          </a:p>
          <a:p>
            <a:r>
              <a:rPr lang="en-IN" sz="2400" cap="none" dirty="0" smtClean="0"/>
              <a:t>This can be visualized as if the carry term propagates along the chain in the fashion of a ripple. Thus these kind of adders are even referred to as ripple carry adders.</a:t>
            </a:r>
          </a:p>
          <a:p>
            <a:r>
              <a:rPr lang="en-IN" sz="2400" cap="none" dirty="0" smtClean="0"/>
              <a:t>Further, the delay associated with the travelling of carry bit is called carry propagation delay and is found to worsen with an increase in the length of the binary numbers, which require to be added. </a:t>
            </a:r>
          </a:p>
          <a:p>
            <a:r>
              <a:rPr lang="en-IN" sz="2400" cap="none" dirty="0" smtClean="0"/>
              <a:t>For example, if each full adder is considered to have a delay of 10 ns, then the total delay required to produce the output of a 4-bit </a:t>
            </a:r>
            <a:r>
              <a:rPr lang="en-IN" sz="2400" b="1" cap="none" dirty="0" smtClean="0"/>
              <a:t>parallel adder</a:t>
            </a:r>
            <a:r>
              <a:rPr lang="en-IN" sz="2400" cap="none" dirty="0" smtClean="0"/>
              <a:t> would be 4 × 10 = 40 ns.</a:t>
            </a: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170</a:t>
            </a:fld>
            <a:endParaRPr lang="en-US" dirty="0"/>
          </a:p>
        </p:txBody>
      </p:sp>
      <p:sp>
        <p:nvSpPr>
          <p:cNvPr id="2" name="Title 1"/>
          <p:cNvSpPr>
            <a:spLocks noGrp="1"/>
          </p:cNvSpPr>
          <p:nvPr>
            <p:ph type="title"/>
          </p:nvPr>
        </p:nvSpPr>
        <p:spPr>
          <a:xfrm>
            <a:off x="913774" y="253393"/>
            <a:ext cx="10364451" cy="811038"/>
          </a:xfrm>
        </p:spPr>
        <p:txBody>
          <a:bodyPr/>
          <a:lstStyle/>
          <a:p>
            <a:r>
              <a:rPr lang="en-IN" dirty="0"/>
              <a:t>Drawback of Parallel </a:t>
            </a:r>
            <a:r>
              <a:rPr lang="en-IN" dirty="0" smtClean="0"/>
              <a:t>Adders</a:t>
            </a:r>
            <a:endParaRPr lang="en-IN" dirty="0"/>
          </a:p>
        </p:txBody>
      </p:sp>
    </p:spTree>
    <p:extLst>
      <p:ext uri="{BB962C8B-B14F-4D97-AF65-F5344CB8AC3E}">
        <p14:creationId xmlns:p14="http://schemas.microsoft.com/office/powerpoint/2010/main" xmlns="" val="21139691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1959939"/>
          </a:xfrm>
        </p:spPr>
        <p:txBody>
          <a:bodyPr>
            <a:normAutofit fontScale="90000"/>
          </a:bodyPr>
          <a:lstStyle/>
          <a:p>
            <a:r>
              <a:rPr lang="en-IN" dirty="0"/>
              <a:t/>
            </a:r>
            <a:br>
              <a:rPr lang="en-IN" dirty="0"/>
            </a:br>
            <a:r>
              <a:rPr lang="en-IN" dirty="0"/>
              <a:t>REGISTER </a:t>
            </a:r>
            <a:r>
              <a:rPr lang="en-IN" dirty="0" smtClean="0"/>
              <a:t>TRANSFER LANGUAGE</a:t>
            </a:r>
            <a:endParaRPr lang="en-IN" dirty="0"/>
          </a:p>
        </p:txBody>
      </p:sp>
    </p:spTree>
    <p:extLst>
      <p:ext uri="{BB962C8B-B14F-4D97-AF65-F5344CB8AC3E}">
        <p14:creationId xmlns:p14="http://schemas.microsoft.com/office/powerpoint/2010/main" xmlns="" val="237582128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3"/>
            <a:ext cx="10363826" cy="2823094"/>
          </a:xfrm>
          <a:prstGeom prst="rect">
            <a:avLst/>
          </a:prstGeom>
        </p:spPr>
        <p:txBody>
          <a:bodyPr>
            <a:normAutofit/>
          </a:bodyPr>
          <a:lstStyle/>
          <a:p>
            <a:r>
              <a:rPr lang="en-IN" sz="2600" cap="none" dirty="0" smtClean="0"/>
              <a:t>A digital system is an interconnection of digital hardware modules that accomplish a specific information processing task.</a:t>
            </a:r>
          </a:p>
          <a:p>
            <a:r>
              <a:rPr lang="en-IN" sz="2600" cap="none" dirty="0" smtClean="0"/>
              <a:t>The modules are constructed from registers, decoders, arithmetic elements and control logic.</a:t>
            </a:r>
            <a:endParaRPr lang="en-IN" sz="26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172</a:t>
            </a:fld>
            <a:endParaRPr lang="en-US" dirty="0"/>
          </a:p>
        </p:txBody>
      </p:sp>
      <p:sp>
        <p:nvSpPr>
          <p:cNvPr id="2" name="Title 1"/>
          <p:cNvSpPr>
            <a:spLocks noGrp="1"/>
          </p:cNvSpPr>
          <p:nvPr>
            <p:ph type="title"/>
          </p:nvPr>
        </p:nvSpPr>
        <p:spPr/>
        <p:txBody>
          <a:bodyPr/>
          <a:lstStyle/>
          <a:p>
            <a:r>
              <a:rPr lang="en-IN" dirty="0" smtClean="0"/>
              <a:t>DIGITAL SYSTEM</a:t>
            </a:r>
            <a:endParaRPr lang="en-IN" dirty="0"/>
          </a:p>
        </p:txBody>
      </p:sp>
    </p:spTree>
    <p:extLst>
      <p:ext uri="{BB962C8B-B14F-4D97-AF65-F5344CB8AC3E}">
        <p14:creationId xmlns:p14="http://schemas.microsoft.com/office/powerpoint/2010/main" xmlns="" val="184238654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3"/>
            <a:ext cx="10363826" cy="2423848"/>
          </a:xfrm>
          <a:prstGeom prst="rect">
            <a:avLst/>
          </a:prstGeom>
        </p:spPr>
        <p:txBody>
          <a:bodyPr>
            <a:normAutofit/>
          </a:bodyPr>
          <a:lstStyle/>
          <a:p>
            <a:r>
              <a:rPr lang="en-IN" sz="2600" cap="none" dirty="0" smtClean="0"/>
              <a:t>A micro operation is an elementary operation performed on the information stored in one or more registers.</a:t>
            </a:r>
          </a:p>
          <a:p>
            <a:r>
              <a:rPr lang="en-IN" sz="2600" cap="none" dirty="0" smtClean="0"/>
              <a:t>Example: shift, clear, and load.</a:t>
            </a:r>
            <a:endParaRPr lang="en-IN" sz="26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173</a:t>
            </a:fld>
            <a:endParaRPr lang="en-US" dirty="0"/>
          </a:p>
        </p:txBody>
      </p:sp>
      <p:sp>
        <p:nvSpPr>
          <p:cNvPr id="2" name="Title 1"/>
          <p:cNvSpPr>
            <a:spLocks noGrp="1"/>
          </p:cNvSpPr>
          <p:nvPr>
            <p:ph type="title"/>
          </p:nvPr>
        </p:nvSpPr>
        <p:spPr/>
        <p:txBody>
          <a:bodyPr/>
          <a:lstStyle/>
          <a:p>
            <a:r>
              <a:rPr lang="en-IN" dirty="0" smtClean="0"/>
              <a:t>MICRO OPERATION</a:t>
            </a:r>
            <a:endParaRPr lang="en-IN" dirty="0"/>
          </a:p>
        </p:txBody>
      </p:sp>
    </p:spTree>
    <p:extLst>
      <p:ext uri="{BB962C8B-B14F-4D97-AF65-F5344CB8AC3E}">
        <p14:creationId xmlns:p14="http://schemas.microsoft.com/office/powerpoint/2010/main" xmlns="" val="420547727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09515"/>
            <a:ext cx="10363826" cy="3424107"/>
          </a:xfrm>
          <a:prstGeom prst="rect">
            <a:avLst/>
          </a:prstGeom>
        </p:spPr>
        <p:txBody>
          <a:bodyPr>
            <a:normAutofit/>
          </a:bodyPr>
          <a:lstStyle/>
          <a:p>
            <a:r>
              <a:rPr lang="en-IN" sz="2600" cap="none" dirty="0" smtClean="0"/>
              <a:t>In symbolic notation, it is used to describe the micro-operations transfer among registers. </a:t>
            </a:r>
          </a:p>
          <a:p>
            <a:r>
              <a:rPr lang="en-IN" sz="2600" cap="none" dirty="0" smtClean="0"/>
              <a:t>It is a kind of Intermediate Representation (IR) that is very close to assembly language, such as that which is used in a compiler.</a:t>
            </a:r>
          </a:p>
          <a:p>
            <a:r>
              <a:rPr lang="en-IN" sz="2600" cap="none" dirty="0" smtClean="0"/>
              <a:t>The term “Register Transfer” can perform micro-operations and transfer the result of operation to the same or other register. </a:t>
            </a:r>
            <a:endParaRPr lang="en-IN" sz="26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174</a:t>
            </a:fld>
            <a:endParaRPr lang="en-US" dirty="0"/>
          </a:p>
        </p:txBody>
      </p:sp>
      <p:sp>
        <p:nvSpPr>
          <p:cNvPr id="2" name="Title 1"/>
          <p:cNvSpPr>
            <a:spLocks noGrp="1"/>
          </p:cNvSpPr>
          <p:nvPr>
            <p:ph type="title"/>
          </p:nvPr>
        </p:nvSpPr>
        <p:spPr/>
        <p:txBody>
          <a:bodyPr>
            <a:normAutofit/>
          </a:bodyPr>
          <a:lstStyle/>
          <a:p>
            <a:r>
              <a:rPr lang="en-IN" dirty="0" smtClean="0"/>
              <a:t>REGISTER TRANSFER LANGUAGE (RTL)</a:t>
            </a:r>
            <a:endParaRPr lang="en-IN" dirty="0"/>
          </a:p>
        </p:txBody>
      </p:sp>
    </p:spTree>
    <p:extLst>
      <p:ext uri="{BB962C8B-B14F-4D97-AF65-F5344CB8AC3E}">
        <p14:creationId xmlns:p14="http://schemas.microsoft.com/office/powerpoint/2010/main" xmlns="" val="176109812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034862"/>
            <a:ext cx="10363826" cy="3756337"/>
          </a:xfrm>
          <a:prstGeom prst="rect">
            <a:avLst/>
          </a:prstGeom>
        </p:spPr>
        <p:txBody>
          <a:bodyPr>
            <a:normAutofit/>
          </a:bodyPr>
          <a:lstStyle/>
          <a:p>
            <a:r>
              <a:rPr lang="en-IN" sz="2600" cap="none" dirty="0" smtClean="0"/>
              <a:t>Computer registers are designated by capital letters to denote the function of the registers</a:t>
            </a:r>
          </a:p>
          <a:p>
            <a:r>
              <a:rPr lang="en-IN" sz="2600" cap="none" dirty="0" smtClean="0"/>
              <a:t>Example:</a:t>
            </a:r>
          </a:p>
          <a:p>
            <a:pPr marL="0" indent="0">
              <a:buNone/>
            </a:pPr>
            <a:r>
              <a:rPr lang="en-IN" dirty="0"/>
              <a:t>	</a:t>
            </a:r>
            <a:r>
              <a:rPr lang="en-IN" dirty="0" smtClean="0"/>
              <a:t>MAR </a:t>
            </a:r>
            <a:r>
              <a:rPr lang="en-IN" dirty="0" smtClean="0">
                <a:sym typeface="Wingdings" panose="05000000000000000000" pitchFamily="2" charset="2"/>
              </a:rPr>
              <a:t> MEMORY ADDRESS REGISTER</a:t>
            </a:r>
          </a:p>
          <a:p>
            <a:pPr marL="0" indent="0">
              <a:buNone/>
            </a:pPr>
            <a:r>
              <a:rPr lang="en-IN" dirty="0">
                <a:sym typeface="Wingdings" panose="05000000000000000000" pitchFamily="2" charset="2"/>
              </a:rPr>
              <a:t>	</a:t>
            </a:r>
            <a:r>
              <a:rPr lang="en-IN" dirty="0" smtClean="0">
                <a:sym typeface="Wingdings" panose="05000000000000000000" pitchFamily="2" charset="2"/>
              </a:rPr>
              <a:t>PC  PROGRAM COUNTER</a:t>
            </a:r>
          </a:p>
          <a:p>
            <a:pPr marL="0" indent="0">
              <a:buNone/>
            </a:pPr>
            <a:r>
              <a:rPr lang="en-IN" dirty="0">
                <a:sym typeface="Wingdings" panose="05000000000000000000" pitchFamily="2" charset="2"/>
              </a:rPr>
              <a:t>	</a:t>
            </a:r>
            <a:r>
              <a:rPr lang="en-IN" dirty="0" err="1" smtClean="0">
                <a:sym typeface="Wingdings" panose="05000000000000000000" pitchFamily="2" charset="2"/>
              </a:rPr>
              <a:t>ir</a:t>
            </a:r>
            <a:r>
              <a:rPr lang="en-IN" dirty="0" smtClean="0">
                <a:sym typeface="Wingdings" panose="05000000000000000000" pitchFamily="2" charset="2"/>
              </a:rPr>
              <a:t>  instruction register</a:t>
            </a:r>
          </a:p>
          <a:p>
            <a:pPr marL="0" indent="0">
              <a:buNone/>
            </a:pPr>
            <a:r>
              <a:rPr lang="en-IN" dirty="0">
                <a:sym typeface="Wingdings" panose="05000000000000000000" pitchFamily="2" charset="2"/>
              </a:rPr>
              <a:t>	</a:t>
            </a:r>
            <a:r>
              <a:rPr lang="en-IN" dirty="0" err="1" smtClean="0">
                <a:sym typeface="Wingdings" panose="05000000000000000000" pitchFamily="2" charset="2"/>
              </a:rPr>
              <a:t>ri</a:t>
            </a:r>
            <a:r>
              <a:rPr lang="en-IN" dirty="0" smtClean="0">
                <a:sym typeface="Wingdings" panose="05000000000000000000" pitchFamily="2" charset="2"/>
              </a:rPr>
              <a:t>  processor register</a:t>
            </a:r>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175</a:t>
            </a:fld>
            <a:endParaRPr lang="en-US" dirty="0"/>
          </a:p>
        </p:txBody>
      </p:sp>
      <p:sp>
        <p:nvSpPr>
          <p:cNvPr id="2" name="Title 1"/>
          <p:cNvSpPr>
            <a:spLocks noGrp="1"/>
          </p:cNvSpPr>
          <p:nvPr>
            <p:ph type="title"/>
          </p:nvPr>
        </p:nvSpPr>
        <p:spPr/>
        <p:txBody>
          <a:bodyPr/>
          <a:lstStyle/>
          <a:p>
            <a:r>
              <a:rPr lang="en-IN" dirty="0" smtClean="0"/>
              <a:t>REGISTERS</a:t>
            </a:r>
            <a:endParaRPr lang="en-IN" dirty="0"/>
          </a:p>
        </p:txBody>
      </p:sp>
    </p:spTree>
    <p:extLst>
      <p:ext uri="{BB962C8B-B14F-4D97-AF65-F5344CB8AC3E}">
        <p14:creationId xmlns:p14="http://schemas.microsoft.com/office/powerpoint/2010/main" xmlns="" val="378040821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428" y="1429555"/>
            <a:ext cx="11230378" cy="4453719"/>
          </a:xfrm>
          <a:prstGeom prst="rect">
            <a:avLst/>
          </a:prstGeom>
        </p:spPr>
        <p:txBody>
          <a:bodyPr>
            <a:noAutofit/>
          </a:bodyPr>
          <a:lstStyle/>
          <a:p>
            <a:r>
              <a:rPr lang="en-IN" sz="2600" cap="none" dirty="0" smtClean="0"/>
              <a:t>General way of representing a register is by the name of the register </a:t>
            </a:r>
            <a:r>
              <a:rPr lang="en-IN" sz="2600" cap="none" dirty="0" err="1" smtClean="0"/>
              <a:t>inclosed</a:t>
            </a:r>
            <a:r>
              <a:rPr lang="en-IN" sz="2600" cap="none" dirty="0" smtClean="0"/>
              <a:t> in a rectangular box as shown in (a). </a:t>
            </a:r>
          </a:p>
          <a:p>
            <a:r>
              <a:rPr lang="en-IN" sz="2600" cap="none" dirty="0" smtClean="0"/>
              <a:t>Register is numbered in a sequence of 0 to (n-1) as shown in (b). </a:t>
            </a:r>
          </a:p>
          <a:p>
            <a:r>
              <a:rPr lang="en-IN" sz="2600" cap="none" dirty="0" smtClean="0"/>
              <a:t>The numbering of bits in a register can be marked on the top of the box as shown in (c). </a:t>
            </a:r>
          </a:p>
          <a:p>
            <a:r>
              <a:rPr lang="en-IN" sz="2600" cap="none" dirty="0" smtClean="0"/>
              <a:t>4. A 16-bit register PC is divided into 2 parts- bits (0 to 7) are assigned with lower byte of 16-bit address and bits (8 to 15) are assigned with higher bytes of 16-bit address as shown in (d). </a:t>
            </a:r>
            <a:endParaRPr lang="en-IN" sz="26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176</a:t>
            </a:fld>
            <a:endParaRPr lang="en-US" dirty="0"/>
          </a:p>
        </p:txBody>
      </p:sp>
      <p:sp>
        <p:nvSpPr>
          <p:cNvPr id="2" name="Title 1"/>
          <p:cNvSpPr>
            <a:spLocks noGrp="1"/>
          </p:cNvSpPr>
          <p:nvPr>
            <p:ph type="title"/>
          </p:nvPr>
        </p:nvSpPr>
        <p:spPr>
          <a:xfrm>
            <a:off x="913775" y="618518"/>
            <a:ext cx="10364451" cy="720886"/>
          </a:xfrm>
        </p:spPr>
        <p:txBody>
          <a:bodyPr>
            <a:normAutofit/>
          </a:bodyPr>
          <a:lstStyle/>
          <a:p>
            <a:r>
              <a:rPr lang="en-IN" dirty="0" smtClean="0"/>
              <a:t>Representation of registers</a:t>
            </a:r>
            <a:endParaRPr lang="en-IN" dirty="0"/>
          </a:p>
        </p:txBody>
      </p:sp>
    </p:spTree>
    <p:extLst>
      <p:ext uri="{BB962C8B-B14F-4D97-AF65-F5344CB8AC3E}">
        <p14:creationId xmlns:p14="http://schemas.microsoft.com/office/powerpoint/2010/main" xmlns="" val="38292234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geeksforgeeks.org/wp-content/uploads/20200601145838/1406-5.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893194" y="1957115"/>
            <a:ext cx="8528743" cy="366858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177</a:t>
            </a:fld>
            <a:endParaRPr lang="en-US" dirty="0"/>
          </a:p>
        </p:txBody>
      </p:sp>
      <p:sp>
        <p:nvSpPr>
          <p:cNvPr id="2" name="Title 1"/>
          <p:cNvSpPr>
            <a:spLocks noGrp="1"/>
          </p:cNvSpPr>
          <p:nvPr>
            <p:ph type="title"/>
          </p:nvPr>
        </p:nvSpPr>
        <p:spPr/>
        <p:txBody>
          <a:bodyPr/>
          <a:lstStyle/>
          <a:p>
            <a:r>
              <a:rPr lang="en-IN" dirty="0" smtClean="0"/>
              <a:t>Block diagram of registers</a:t>
            </a:r>
            <a:endParaRPr lang="en-IN" dirty="0"/>
          </a:p>
        </p:txBody>
      </p:sp>
    </p:spTree>
    <p:extLst>
      <p:ext uri="{BB962C8B-B14F-4D97-AF65-F5344CB8AC3E}">
        <p14:creationId xmlns:p14="http://schemas.microsoft.com/office/powerpoint/2010/main" xmlns="" val="287004654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222339"/>
          </a:xfrm>
          <a:prstGeom prst="rect">
            <a:avLst/>
          </a:prstGeom>
        </p:spPr>
        <p:txBody>
          <a:bodyPr>
            <a:normAutofit/>
          </a:bodyPr>
          <a:lstStyle/>
          <a:p>
            <a:r>
              <a:rPr lang="en-IN" sz="2600" cap="none" dirty="0" smtClean="0"/>
              <a:t>The information transferred from one register to another register is represented in symbolic form by replacement operator is called register transfer. </a:t>
            </a:r>
          </a:p>
          <a:p>
            <a:r>
              <a:rPr lang="en-IN" sz="2600" cap="none" dirty="0" smtClean="0"/>
              <a:t>In the statement, R2 &lt;- R1, </a:t>
            </a:r>
            <a:r>
              <a:rPr lang="en-IN" sz="2600" b="1" cap="none" dirty="0" smtClean="0"/>
              <a:t>&lt;-</a:t>
            </a:r>
            <a:r>
              <a:rPr lang="en-IN" sz="2600" cap="none" dirty="0" smtClean="0"/>
              <a:t> acts as a replacement operator. This statement defines the transfer of content of register R1 into register R2.</a:t>
            </a:r>
            <a:endParaRPr lang="en-IN" sz="26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178</a:t>
            </a:fld>
            <a:endParaRPr lang="en-US" dirty="0"/>
          </a:p>
        </p:txBody>
      </p:sp>
      <p:sp>
        <p:nvSpPr>
          <p:cNvPr id="2" name="Title 1"/>
          <p:cNvSpPr>
            <a:spLocks noGrp="1"/>
          </p:cNvSpPr>
          <p:nvPr>
            <p:ph type="title"/>
          </p:nvPr>
        </p:nvSpPr>
        <p:spPr/>
        <p:txBody>
          <a:bodyPr/>
          <a:lstStyle/>
          <a:p>
            <a:r>
              <a:rPr lang="en-IN" dirty="0" smtClean="0"/>
              <a:t>Register transfer</a:t>
            </a:r>
            <a:endParaRPr lang="en-IN" dirty="0"/>
          </a:p>
        </p:txBody>
      </p:sp>
    </p:spTree>
    <p:extLst>
      <p:ext uri="{BB962C8B-B14F-4D97-AF65-F5344CB8AC3E}">
        <p14:creationId xmlns:p14="http://schemas.microsoft.com/office/powerpoint/2010/main" xmlns="" val="395610886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xmlns="" val="2404588071"/>
              </p:ext>
            </p:extLst>
          </p:nvPr>
        </p:nvGraphicFramePr>
        <p:xfrm>
          <a:off x="1313644" y="2446985"/>
          <a:ext cx="9710670" cy="3080550"/>
        </p:xfrm>
        <a:graphic>
          <a:graphicData uri="http://schemas.openxmlformats.org/drawingml/2006/table">
            <a:tbl>
              <a:tblPr/>
              <a:tblGrid>
                <a:gridCol w="3236890"/>
                <a:gridCol w="3236890"/>
                <a:gridCol w="3236890"/>
              </a:tblGrid>
              <a:tr h="302735">
                <a:tc>
                  <a:txBody>
                    <a:bodyPr/>
                    <a:lstStyle/>
                    <a:p>
                      <a:pPr algn="ctr" fontAlgn="base"/>
                      <a:r>
                        <a:rPr lang="en-IN" sz="2600" b="1" cap="all" dirty="0">
                          <a:solidFill>
                            <a:srgbClr val="000000"/>
                          </a:solidFill>
                          <a:effectLst/>
                        </a:rPr>
                        <a:t>SYMBOL</a:t>
                      </a:r>
                    </a:p>
                  </a:txBody>
                  <a:tcPr marL="42327" marR="42327" marT="42327" marB="42327" anchor="ctr">
                    <a:lnL>
                      <a:noFill/>
                    </a:lnL>
                    <a:lnR>
                      <a:noFill/>
                    </a:lnR>
                    <a:lnT>
                      <a:noFill/>
                    </a:lnT>
                    <a:lnB w="9525" cap="flat" cmpd="sng" algn="ctr">
                      <a:solidFill>
                        <a:srgbClr val="EDEDED"/>
                      </a:solidFill>
                      <a:prstDash val="solid"/>
                      <a:round/>
                      <a:headEnd type="none" w="med" len="med"/>
                      <a:tailEnd type="none" w="med" len="med"/>
                    </a:lnB>
                    <a:solidFill>
                      <a:srgbClr val="0F9D58"/>
                    </a:solidFill>
                  </a:tcPr>
                </a:tc>
                <a:tc>
                  <a:txBody>
                    <a:bodyPr/>
                    <a:lstStyle/>
                    <a:p>
                      <a:pPr algn="ctr" fontAlgn="base"/>
                      <a:r>
                        <a:rPr lang="en-IN" sz="2600" b="1" cap="all" dirty="0">
                          <a:solidFill>
                            <a:srgbClr val="000000"/>
                          </a:solidFill>
                          <a:effectLst/>
                        </a:rPr>
                        <a:t>DESCRIPTION</a:t>
                      </a:r>
                    </a:p>
                  </a:txBody>
                  <a:tcPr marL="42327" marR="42327" marT="42327" marB="42327" anchor="ctr">
                    <a:lnL>
                      <a:noFill/>
                    </a:lnL>
                    <a:lnR>
                      <a:noFill/>
                    </a:lnR>
                    <a:lnT>
                      <a:noFill/>
                    </a:lnT>
                    <a:lnB w="9525" cap="flat" cmpd="sng" algn="ctr">
                      <a:solidFill>
                        <a:srgbClr val="EDEDED"/>
                      </a:solidFill>
                      <a:prstDash val="solid"/>
                      <a:round/>
                      <a:headEnd type="none" w="med" len="med"/>
                      <a:tailEnd type="none" w="med" len="med"/>
                    </a:lnB>
                    <a:solidFill>
                      <a:srgbClr val="0F9D58"/>
                    </a:solidFill>
                  </a:tcPr>
                </a:tc>
                <a:tc>
                  <a:txBody>
                    <a:bodyPr/>
                    <a:lstStyle/>
                    <a:p>
                      <a:pPr algn="ctr" fontAlgn="base"/>
                      <a:r>
                        <a:rPr lang="en-IN" sz="2600" b="1" cap="all">
                          <a:solidFill>
                            <a:srgbClr val="000000"/>
                          </a:solidFill>
                          <a:effectLst/>
                        </a:rPr>
                        <a:t>EXAMPLE</a:t>
                      </a:r>
                    </a:p>
                  </a:txBody>
                  <a:tcPr marL="42327" marR="42327" marT="42327" marB="42327" anchor="ctr">
                    <a:lnL>
                      <a:noFill/>
                    </a:lnL>
                    <a:lnR>
                      <a:noFill/>
                    </a:lnR>
                    <a:lnT>
                      <a:noFill/>
                    </a:lnT>
                    <a:lnB w="9525" cap="flat" cmpd="sng" algn="ctr">
                      <a:solidFill>
                        <a:srgbClr val="EDEDED"/>
                      </a:solidFill>
                      <a:prstDash val="solid"/>
                      <a:round/>
                      <a:headEnd type="none" w="med" len="med"/>
                      <a:tailEnd type="none" w="med" len="med"/>
                    </a:lnB>
                    <a:solidFill>
                      <a:srgbClr val="0F9D58"/>
                    </a:solidFill>
                  </a:tcPr>
                </a:tc>
              </a:tr>
              <a:tr h="296073">
                <a:tc>
                  <a:txBody>
                    <a:bodyPr/>
                    <a:lstStyle/>
                    <a:p>
                      <a:pPr algn="l" fontAlgn="base"/>
                      <a:r>
                        <a:rPr lang="en-IN" sz="2600" b="0" dirty="0">
                          <a:effectLst/>
                        </a:rPr>
                        <a:t>Letters and Numbers</a:t>
                      </a:r>
                    </a:p>
                  </a:txBody>
                  <a:tcPr marL="74072" marR="74072" marT="37036" marB="37036"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FFFFFF"/>
                    </a:solidFill>
                  </a:tcPr>
                </a:tc>
                <a:tc>
                  <a:txBody>
                    <a:bodyPr/>
                    <a:lstStyle/>
                    <a:p>
                      <a:pPr algn="l" fontAlgn="base"/>
                      <a:r>
                        <a:rPr lang="en-IN" sz="2600" b="0">
                          <a:effectLst/>
                        </a:rPr>
                        <a:t>Denotes a Register</a:t>
                      </a:r>
                    </a:p>
                  </a:txBody>
                  <a:tcPr marL="74072" marR="74072" marT="37036" marB="37036"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FFFFFF"/>
                    </a:solidFill>
                  </a:tcPr>
                </a:tc>
                <a:tc>
                  <a:txBody>
                    <a:bodyPr/>
                    <a:lstStyle/>
                    <a:p>
                      <a:pPr algn="l" fontAlgn="base"/>
                      <a:r>
                        <a:rPr lang="en-IN" sz="2600" b="0">
                          <a:effectLst/>
                        </a:rPr>
                        <a:t>MAR, R1, R2</a:t>
                      </a:r>
                    </a:p>
                  </a:txBody>
                  <a:tcPr marL="74072" marR="74072" marT="37036" marB="37036"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FFFFFF"/>
                    </a:solidFill>
                  </a:tcPr>
                </a:tc>
              </a:tr>
              <a:tr h="545516">
                <a:tc>
                  <a:txBody>
                    <a:bodyPr/>
                    <a:lstStyle/>
                    <a:p>
                      <a:pPr algn="l" fontAlgn="base"/>
                      <a:r>
                        <a:rPr lang="en-IN" sz="2600" b="0" dirty="0">
                          <a:effectLst/>
                        </a:rPr>
                        <a:t>( )</a:t>
                      </a:r>
                    </a:p>
                  </a:txBody>
                  <a:tcPr marL="74072" marR="74072" marT="37036" marB="37036"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FFFFFF"/>
                    </a:solidFill>
                  </a:tcPr>
                </a:tc>
                <a:tc>
                  <a:txBody>
                    <a:bodyPr/>
                    <a:lstStyle/>
                    <a:p>
                      <a:pPr algn="l" fontAlgn="base"/>
                      <a:r>
                        <a:rPr lang="en-IN" sz="2600" b="0" dirty="0">
                          <a:effectLst/>
                        </a:rPr>
                        <a:t>Denotes a part of register</a:t>
                      </a:r>
                    </a:p>
                  </a:txBody>
                  <a:tcPr marL="74072" marR="74072" marT="37036" marB="37036"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FFFFFF"/>
                    </a:solidFill>
                  </a:tcPr>
                </a:tc>
                <a:tc>
                  <a:txBody>
                    <a:bodyPr/>
                    <a:lstStyle/>
                    <a:p>
                      <a:pPr algn="l" fontAlgn="base"/>
                      <a:r>
                        <a:rPr lang="en-IN" sz="2600" b="0">
                          <a:effectLst/>
                        </a:rPr>
                        <a:t>R1(8-bit)</a:t>
                      </a:r>
                    </a:p>
                    <a:p>
                      <a:pPr algn="l" fontAlgn="base"/>
                      <a:r>
                        <a:rPr lang="en-IN" sz="2600" b="0">
                          <a:effectLst/>
                        </a:rPr>
                        <a:t>R1(0-7)</a:t>
                      </a:r>
                    </a:p>
                  </a:txBody>
                  <a:tcPr marL="74072" marR="74072" marT="37036" marB="37036"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FFFFFF"/>
                    </a:solidFill>
                  </a:tcPr>
                </a:tc>
              </a:tr>
              <a:tr h="545516">
                <a:tc>
                  <a:txBody>
                    <a:bodyPr/>
                    <a:lstStyle/>
                    <a:p>
                      <a:pPr algn="l" fontAlgn="base"/>
                      <a:r>
                        <a:rPr lang="en-IN" sz="2600" b="0">
                          <a:effectLst/>
                        </a:rPr>
                        <a:t>&lt;-</a:t>
                      </a:r>
                    </a:p>
                  </a:txBody>
                  <a:tcPr marL="74072" marR="74072" marT="37036" marB="37036"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FFFFFF"/>
                    </a:solidFill>
                  </a:tcPr>
                </a:tc>
                <a:tc>
                  <a:txBody>
                    <a:bodyPr/>
                    <a:lstStyle/>
                    <a:p>
                      <a:pPr algn="l" fontAlgn="base"/>
                      <a:r>
                        <a:rPr lang="en-IN" sz="2600" b="0" dirty="0">
                          <a:effectLst/>
                        </a:rPr>
                        <a:t>Denotes a transfer of information</a:t>
                      </a:r>
                    </a:p>
                  </a:txBody>
                  <a:tcPr marL="74072" marR="74072" marT="37036" marB="37036"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FFFFFF"/>
                    </a:solidFill>
                  </a:tcPr>
                </a:tc>
                <a:tc>
                  <a:txBody>
                    <a:bodyPr/>
                    <a:lstStyle/>
                    <a:p>
                      <a:pPr algn="l" fontAlgn="base"/>
                      <a:r>
                        <a:rPr lang="en-IN" sz="2600" b="0" dirty="0">
                          <a:effectLst/>
                        </a:rPr>
                        <a:t>R2 &lt;- R1</a:t>
                      </a:r>
                    </a:p>
                  </a:txBody>
                  <a:tcPr marL="74072" marR="74072" marT="37036" marB="37036"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FFFFFF"/>
                    </a:solidFill>
                  </a:tcPr>
                </a:tc>
              </a:tr>
            </a:tbl>
          </a:graphicData>
        </a:graphic>
      </p:graphicFrame>
      <p:sp>
        <p:nvSpPr>
          <p:cNvPr id="6" name="Slide Number Placeholder 5"/>
          <p:cNvSpPr>
            <a:spLocks noGrp="1"/>
          </p:cNvSpPr>
          <p:nvPr>
            <p:ph type="sldNum" sz="quarter" idx="12"/>
          </p:nvPr>
        </p:nvSpPr>
        <p:spPr/>
        <p:txBody>
          <a:bodyPr/>
          <a:lstStyle/>
          <a:p>
            <a:fld id="{6D22F896-40B5-4ADD-8801-0D06FADFA095}" type="slidenum">
              <a:rPr lang="en-US" smtClean="0"/>
              <a:pPr/>
              <a:t>179</a:t>
            </a:fld>
            <a:endParaRPr lang="en-US" dirty="0"/>
          </a:p>
        </p:txBody>
      </p:sp>
      <p:sp>
        <p:nvSpPr>
          <p:cNvPr id="2" name="Title 1"/>
          <p:cNvSpPr>
            <a:spLocks noGrp="1"/>
          </p:cNvSpPr>
          <p:nvPr>
            <p:ph type="title"/>
          </p:nvPr>
        </p:nvSpPr>
        <p:spPr>
          <a:xfrm>
            <a:off x="913775" y="618517"/>
            <a:ext cx="10364451" cy="643613"/>
          </a:xfrm>
        </p:spPr>
        <p:txBody>
          <a:bodyPr>
            <a:normAutofit fontScale="90000"/>
          </a:bodyPr>
          <a:lstStyle/>
          <a:p>
            <a:r>
              <a:rPr lang="en-IN" dirty="0" smtClean="0"/>
              <a:t>Basic symbols of </a:t>
            </a:r>
            <a:r>
              <a:rPr lang="en-IN" dirty="0" err="1" smtClean="0"/>
              <a:t>rtl</a:t>
            </a:r>
            <a:endParaRPr lang="en-IN" dirty="0"/>
          </a:p>
        </p:txBody>
      </p:sp>
    </p:spTree>
    <p:extLst>
      <p:ext uri="{BB962C8B-B14F-4D97-AF65-F5344CB8AC3E}">
        <p14:creationId xmlns:p14="http://schemas.microsoft.com/office/powerpoint/2010/main" xmlns="" val="2617243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725770"/>
            <a:ext cx="10363826" cy="4065430"/>
          </a:xfrm>
          <a:prstGeom prst="rect">
            <a:avLst/>
          </a:prstGeom>
        </p:spPr>
        <p:txBody>
          <a:bodyPr>
            <a:normAutofit lnSpcReduction="10000"/>
          </a:bodyPr>
          <a:lstStyle/>
          <a:p>
            <a:r>
              <a:rPr lang="en-IN" sz="2600" cap="none" dirty="0" smtClean="0"/>
              <a:t>If a logical operation of any two </a:t>
            </a:r>
            <a:r>
              <a:rPr lang="en-IN" sz="2600" cap="none" dirty="0" err="1" smtClean="0"/>
              <a:t>boolean</a:t>
            </a:r>
            <a:r>
              <a:rPr lang="en-IN" sz="2600" cap="none" dirty="0" smtClean="0"/>
              <a:t> variables is performed first and then the same operation is performed with the remaining variable gives the same result, then that logical operation is said to be </a:t>
            </a:r>
            <a:r>
              <a:rPr lang="en-IN" sz="2600" b="1" cap="none" dirty="0" smtClean="0"/>
              <a:t>associative</a:t>
            </a:r>
            <a:r>
              <a:rPr lang="en-IN" sz="2600" cap="none" dirty="0" smtClean="0"/>
              <a:t>. The logical OR &amp; logical AND operations of three </a:t>
            </a:r>
            <a:r>
              <a:rPr lang="en-IN" sz="2600" cap="none" dirty="0" err="1" smtClean="0"/>
              <a:t>boolean</a:t>
            </a:r>
            <a:r>
              <a:rPr lang="en-IN" sz="2600" cap="none" dirty="0" smtClean="0"/>
              <a:t> variables x, y &amp; z are shown below.</a:t>
            </a:r>
          </a:p>
          <a:p>
            <a:pPr lvl="2"/>
            <a:r>
              <a:rPr lang="en-IN" sz="2200" b="1" cap="none" dirty="0" smtClean="0"/>
              <a:t>X + (Y + </a:t>
            </a:r>
            <a:r>
              <a:rPr lang="en-IN" sz="2200" b="1" cap="none" dirty="0"/>
              <a:t>Z</a:t>
            </a:r>
            <a:r>
              <a:rPr lang="en-IN" sz="2200" b="1" cap="none" dirty="0" smtClean="0"/>
              <a:t>) = (X + Y) + Z </a:t>
            </a:r>
            <a:r>
              <a:rPr lang="en-IN" sz="2200" b="1" cap="none" dirty="0" smtClean="0">
                <a:sym typeface="Wingdings" panose="05000000000000000000" pitchFamily="2" charset="2"/>
              </a:rPr>
              <a:t> 0+(1+0)=(0+1)+0</a:t>
            </a:r>
            <a:endParaRPr lang="en-IN" sz="2200" b="1" cap="none" dirty="0" smtClean="0"/>
          </a:p>
          <a:p>
            <a:pPr lvl="2"/>
            <a:r>
              <a:rPr lang="en-IN" sz="2200" b="1" cap="none" dirty="0" smtClean="0"/>
              <a:t>X . (Y.Z) = (X.Y).Z </a:t>
            </a:r>
            <a:r>
              <a:rPr lang="en-IN" sz="2200" b="1" cap="none" dirty="0" smtClean="0">
                <a:sym typeface="Wingdings" panose="05000000000000000000" pitchFamily="2" charset="2"/>
              </a:rPr>
              <a:t> 0.(1.0)=(0.1).0</a:t>
            </a:r>
            <a:endParaRPr lang="en-IN" sz="2200" b="1" cap="none" dirty="0" smtClean="0"/>
          </a:p>
          <a:p>
            <a:r>
              <a:rPr lang="en-IN" sz="2800" cap="none" dirty="0" smtClean="0"/>
              <a:t>Associative law obeys for logical OR &amp; logical AND operations.</a:t>
            </a:r>
            <a:endParaRPr lang="en-IN" sz="2600" cap="none" dirty="0" smtClean="0"/>
          </a:p>
          <a:p>
            <a:endParaRPr lang="en-IN" sz="26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18</a:t>
            </a:fld>
            <a:endParaRPr lang="en-US" dirty="0"/>
          </a:p>
        </p:txBody>
      </p:sp>
      <p:sp>
        <p:nvSpPr>
          <p:cNvPr id="2" name="Title 1"/>
          <p:cNvSpPr>
            <a:spLocks noGrp="1"/>
          </p:cNvSpPr>
          <p:nvPr>
            <p:ph type="title"/>
          </p:nvPr>
        </p:nvSpPr>
        <p:spPr/>
        <p:txBody>
          <a:bodyPr>
            <a:normAutofit fontScale="90000"/>
          </a:bodyPr>
          <a:lstStyle/>
          <a:p>
            <a:r>
              <a:rPr lang="en-IN" b="1" dirty="0"/>
              <a:t>Associative Law</a:t>
            </a:r>
            <a:br>
              <a:rPr lang="en-IN" b="1" dirty="0"/>
            </a:br>
            <a:endParaRPr lang="en-IN" b="1" dirty="0"/>
          </a:p>
        </p:txBody>
      </p:sp>
    </p:spTree>
    <p:extLst>
      <p:ext uri="{BB962C8B-B14F-4D97-AF65-F5344CB8AC3E}">
        <p14:creationId xmlns:p14="http://schemas.microsoft.com/office/powerpoint/2010/main" xmlns="" val="234346664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xmlns="" val="3540226710"/>
              </p:ext>
            </p:extLst>
          </p:nvPr>
        </p:nvGraphicFramePr>
        <p:xfrm>
          <a:off x="1287886" y="1186650"/>
          <a:ext cx="9853725" cy="5854230"/>
        </p:xfrm>
        <a:graphic>
          <a:graphicData uri="http://schemas.openxmlformats.org/drawingml/2006/table">
            <a:tbl>
              <a:tblPr/>
              <a:tblGrid>
                <a:gridCol w="3284575"/>
                <a:gridCol w="3284575"/>
                <a:gridCol w="3284575"/>
              </a:tblGrid>
              <a:tr h="360781">
                <a:tc>
                  <a:txBody>
                    <a:bodyPr/>
                    <a:lstStyle/>
                    <a:p>
                      <a:pPr algn="ctr" fontAlgn="base"/>
                      <a:r>
                        <a:rPr lang="en-IN" sz="2600" b="1" cap="all" dirty="0">
                          <a:solidFill>
                            <a:srgbClr val="000000"/>
                          </a:solidFill>
                          <a:effectLst/>
                        </a:rPr>
                        <a:t>SYMBOL</a:t>
                      </a:r>
                    </a:p>
                  </a:txBody>
                  <a:tcPr marL="42327" marR="42327" marT="42327" marB="42327" anchor="ctr">
                    <a:lnL>
                      <a:noFill/>
                    </a:lnL>
                    <a:lnR>
                      <a:noFill/>
                    </a:lnR>
                    <a:lnT>
                      <a:noFill/>
                    </a:lnT>
                    <a:lnB w="9525" cap="flat" cmpd="sng" algn="ctr">
                      <a:solidFill>
                        <a:srgbClr val="EDEDED"/>
                      </a:solidFill>
                      <a:prstDash val="solid"/>
                      <a:round/>
                      <a:headEnd type="none" w="med" len="med"/>
                      <a:tailEnd type="none" w="med" len="med"/>
                    </a:lnB>
                    <a:solidFill>
                      <a:srgbClr val="0F9D58"/>
                    </a:solidFill>
                  </a:tcPr>
                </a:tc>
                <a:tc>
                  <a:txBody>
                    <a:bodyPr/>
                    <a:lstStyle/>
                    <a:p>
                      <a:pPr algn="ctr" fontAlgn="base"/>
                      <a:r>
                        <a:rPr lang="en-IN" sz="2600" b="1" cap="all" dirty="0">
                          <a:solidFill>
                            <a:srgbClr val="000000"/>
                          </a:solidFill>
                          <a:effectLst/>
                        </a:rPr>
                        <a:t>DESCRIPTION</a:t>
                      </a:r>
                    </a:p>
                  </a:txBody>
                  <a:tcPr marL="42327" marR="42327" marT="42327" marB="42327" anchor="ctr">
                    <a:lnL>
                      <a:noFill/>
                    </a:lnL>
                    <a:lnR>
                      <a:noFill/>
                    </a:lnR>
                    <a:lnT>
                      <a:noFill/>
                    </a:lnT>
                    <a:lnB w="9525" cap="flat" cmpd="sng" algn="ctr">
                      <a:solidFill>
                        <a:srgbClr val="EDEDED"/>
                      </a:solidFill>
                      <a:prstDash val="solid"/>
                      <a:round/>
                      <a:headEnd type="none" w="med" len="med"/>
                      <a:tailEnd type="none" w="med" len="med"/>
                    </a:lnB>
                    <a:solidFill>
                      <a:srgbClr val="0F9D58"/>
                    </a:solidFill>
                  </a:tcPr>
                </a:tc>
                <a:tc>
                  <a:txBody>
                    <a:bodyPr/>
                    <a:lstStyle/>
                    <a:p>
                      <a:pPr algn="ctr" fontAlgn="base"/>
                      <a:r>
                        <a:rPr lang="en-IN" sz="2600" b="1" cap="all">
                          <a:solidFill>
                            <a:srgbClr val="000000"/>
                          </a:solidFill>
                          <a:effectLst/>
                        </a:rPr>
                        <a:t>EXAMPLE</a:t>
                      </a:r>
                    </a:p>
                  </a:txBody>
                  <a:tcPr marL="42327" marR="42327" marT="42327" marB="42327" anchor="ctr">
                    <a:lnL>
                      <a:noFill/>
                    </a:lnL>
                    <a:lnR>
                      <a:noFill/>
                    </a:lnR>
                    <a:lnT>
                      <a:noFill/>
                    </a:lnT>
                    <a:lnB w="9525" cap="flat" cmpd="sng" algn="ctr">
                      <a:solidFill>
                        <a:srgbClr val="EDEDED"/>
                      </a:solidFill>
                      <a:prstDash val="solid"/>
                      <a:round/>
                      <a:headEnd type="none" w="med" len="med"/>
                      <a:tailEnd type="none" w="med" len="med"/>
                    </a:lnB>
                    <a:solidFill>
                      <a:srgbClr val="0F9D58"/>
                    </a:solidFill>
                  </a:tcPr>
                </a:tc>
              </a:tr>
              <a:tr h="1117859">
                <a:tc>
                  <a:txBody>
                    <a:bodyPr/>
                    <a:lstStyle/>
                    <a:p>
                      <a:pPr algn="l" fontAlgn="base"/>
                      <a:r>
                        <a:rPr lang="en-IN" sz="2600" b="0" dirty="0">
                          <a:effectLst/>
                        </a:rPr>
                        <a:t>,</a:t>
                      </a:r>
                    </a:p>
                  </a:txBody>
                  <a:tcPr marL="74072" marR="74072" marT="37036" marB="37036">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FFFFFF"/>
                    </a:solidFill>
                  </a:tcPr>
                </a:tc>
                <a:tc>
                  <a:txBody>
                    <a:bodyPr/>
                    <a:lstStyle/>
                    <a:p>
                      <a:pPr algn="l" fontAlgn="base"/>
                      <a:r>
                        <a:rPr lang="en-IN" sz="2600" b="0" dirty="0">
                          <a:effectLst/>
                        </a:rPr>
                        <a:t>Specify two </a:t>
                      </a:r>
                      <a:r>
                        <a:rPr lang="en-IN" sz="2600" b="0" dirty="0" smtClean="0">
                          <a:effectLst/>
                        </a:rPr>
                        <a:t>micro-operations </a:t>
                      </a:r>
                      <a:r>
                        <a:rPr lang="en-IN" sz="2600" b="0" dirty="0">
                          <a:effectLst/>
                        </a:rPr>
                        <a:t>of Register Transfer</a:t>
                      </a:r>
                    </a:p>
                  </a:txBody>
                  <a:tcPr marL="74072" marR="74072" marT="37036" marB="37036">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FFFFFF"/>
                    </a:solidFill>
                  </a:tcPr>
                </a:tc>
                <a:tc>
                  <a:txBody>
                    <a:bodyPr/>
                    <a:lstStyle/>
                    <a:p>
                      <a:pPr algn="l" fontAlgn="base"/>
                      <a:r>
                        <a:rPr lang="en-IN" sz="2600" b="0" dirty="0">
                          <a:effectLst/>
                        </a:rPr>
                        <a:t>R1 &lt;- R2</a:t>
                      </a:r>
                    </a:p>
                    <a:p>
                      <a:pPr algn="l" fontAlgn="base"/>
                      <a:r>
                        <a:rPr lang="en-IN" sz="2600" b="0" dirty="0">
                          <a:effectLst/>
                        </a:rPr>
                        <a:t>R2 &lt;- R1</a:t>
                      </a:r>
                    </a:p>
                    <a:p>
                      <a:pPr algn="ctr" fontAlgn="base"/>
                      <a:r>
                        <a:rPr lang="en-IN" sz="2600" b="0" dirty="0">
                          <a:effectLst/>
                        </a:rPr>
                        <a:t/>
                      </a:r>
                      <a:br>
                        <a:rPr lang="en-IN" sz="2600" b="0" dirty="0">
                          <a:effectLst/>
                        </a:rPr>
                      </a:br>
                      <a:endParaRPr lang="en-IN" sz="2600" b="0" dirty="0">
                        <a:effectLst/>
                      </a:endParaRPr>
                    </a:p>
                    <a:p>
                      <a:pPr algn="l" fontAlgn="base"/>
                      <a:r>
                        <a:rPr lang="en-IN" sz="2600" b="0" dirty="0">
                          <a:effectLst/>
                        </a:rPr>
                        <a:t/>
                      </a:r>
                      <a:br>
                        <a:rPr lang="en-IN" sz="2600" b="0" dirty="0">
                          <a:effectLst/>
                        </a:rPr>
                      </a:br>
                      <a:endParaRPr lang="en-IN" sz="2600" b="0" dirty="0">
                        <a:effectLst/>
                      </a:endParaRPr>
                    </a:p>
                  </a:txBody>
                  <a:tcPr marL="74072" marR="74072" marT="37036" marB="37036"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FFFFFF"/>
                    </a:solidFill>
                  </a:tcPr>
                </a:tc>
              </a:tr>
              <a:tr h="650113">
                <a:tc>
                  <a:txBody>
                    <a:bodyPr/>
                    <a:lstStyle/>
                    <a:p>
                      <a:pPr algn="l" fontAlgn="base"/>
                      <a:r>
                        <a:rPr lang="en-IN" sz="2600" b="0">
                          <a:effectLst/>
                        </a:rPr>
                        <a:t>:</a:t>
                      </a:r>
                    </a:p>
                  </a:txBody>
                  <a:tcPr marL="74072" marR="74072" marT="37036" marB="37036"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FFFFFF"/>
                    </a:solidFill>
                  </a:tcPr>
                </a:tc>
                <a:tc>
                  <a:txBody>
                    <a:bodyPr/>
                    <a:lstStyle/>
                    <a:p>
                      <a:pPr algn="l" fontAlgn="base"/>
                      <a:r>
                        <a:rPr lang="en-IN" sz="2600" b="0" dirty="0">
                          <a:effectLst/>
                        </a:rPr>
                        <a:t>Denotes conditional operations</a:t>
                      </a:r>
                    </a:p>
                  </a:txBody>
                  <a:tcPr marL="74072" marR="74072" marT="37036" marB="37036"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FFFFFF"/>
                    </a:solidFill>
                  </a:tcPr>
                </a:tc>
                <a:tc>
                  <a:txBody>
                    <a:bodyPr/>
                    <a:lstStyle/>
                    <a:p>
                      <a:pPr algn="l" fontAlgn="base"/>
                      <a:r>
                        <a:rPr lang="pt-BR" sz="2600" b="0" dirty="0">
                          <a:effectLst/>
                        </a:rPr>
                        <a:t>P : R2 &lt;- R1</a:t>
                      </a:r>
                    </a:p>
                    <a:p>
                      <a:pPr algn="l" fontAlgn="base"/>
                      <a:r>
                        <a:rPr lang="pt-BR" sz="2600" b="0" dirty="0">
                          <a:effectLst/>
                        </a:rPr>
                        <a:t>if P=1</a:t>
                      </a:r>
                    </a:p>
                  </a:txBody>
                  <a:tcPr marL="74072" marR="74072" marT="37036" marB="37036" anchor="ctr">
                    <a:lnL>
                      <a:noFill/>
                    </a:lnL>
                    <a:lnR>
                      <a:noFill/>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solidFill>
                      <a:srgbClr val="FFFFFF"/>
                    </a:solidFill>
                  </a:tcPr>
                </a:tc>
              </a:tr>
              <a:tr h="947384">
                <a:tc>
                  <a:txBody>
                    <a:bodyPr/>
                    <a:lstStyle/>
                    <a:p>
                      <a:pPr algn="l" fontAlgn="base"/>
                      <a:r>
                        <a:rPr lang="en-IN" sz="2600" b="0">
                          <a:effectLst/>
                        </a:rPr>
                        <a:t>Naming Operator (:=)</a:t>
                      </a:r>
                    </a:p>
                  </a:txBody>
                  <a:tcPr marL="74072" marR="74072" marT="37036" marB="37036" anchor="ctr">
                    <a:lnL>
                      <a:noFill/>
                    </a:lnL>
                    <a:lnR>
                      <a:noFill/>
                    </a:lnR>
                    <a:lnT w="9525" cap="flat" cmpd="sng" algn="ctr">
                      <a:solidFill>
                        <a:srgbClr val="EDEDED"/>
                      </a:solidFill>
                      <a:prstDash val="solid"/>
                      <a:round/>
                      <a:headEnd type="none" w="med" len="med"/>
                      <a:tailEnd type="none" w="med" len="med"/>
                    </a:lnT>
                    <a:lnB>
                      <a:noFill/>
                    </a:lnB>
                    <a:solidFill>
                      <a:srgbClr val="FFFFFF"/>
                    </a:solidFill>
                  </a:tcPr>
                </a:tc>
                <a:tc>
                  <a:txBody>
                    <a:bodyPr/>
                    <a:lstStyle/>
                    <a:p>
                      <a:pPr algn="l" fontAlgn="base"/>
                      <a:r>
                        <a:rPr lang="en-IN" sz="2600" b="0">
                          <a:effectLst/>
                        </a:rPr>
                        <a:t>Denotes another name for an already existing register/alias</a:t>
                      </a:r>
                    </a:p>
                  </a:txBody>
                  <a:tcPr marL="74072" marR="74072" marT="37036" marB="37036" anchor="ctr">
                    <a:lnL>
                      <a:noFill/>
                    </a:lnL>
                    <a:lnR>
                      <a:noFill/>
                    </a:lnR>
                    <a:lnT w="9525" cap="flat" cmpd="sng" algn="ctr">
                      <a:solidFill>
                        <a:srgbClr val="EDEDED"/>
                      </a:solidFill>
                      <a:prstDash val="solid"/>
                      <a:round/>
                      <a:headEnd type="none" w="med" len="med"/>
                      <a:tailEnd type="none" w="med" len="med"/>
                    </a:lnT>
                    <a:lnB>
                      <a:noFill/>
                    </a:lnB>
                    <a:solidFill>
                      <a:srgbClr val="FFFFFF"/>
                    </a:solidFill>
                  </a:tcPr>
                </a:tc>
                <a:tc>
                  <a:txBody>
                    <a:bodyPr/>
                    <a:lstStyle/>
                    <a:p>
                      <a:pPr algn="l" fontAlgn="base"/>
                      <a:r>
                        <a:rPr lang="en-IN" sz="2600" b="0" dirty="0" smtClean="0">
                          <a:effectLst/>
                        </a:rPr>
                        <a:t>Ra</a:t>
                      </a:r>
                      <a:r>
                        <a:rPr lang="en-IN" sz="2600" b="0" baseline="0" dirty="0" smtClean="0">
                          <a:effectLst/>
                        </a:rPr>
                        <a:t> := R1</a:t>
                      </a:r>
                      <a:endParaRPr lang="en-IN" sz="2600" b="0" dirty="0">
                        <a:effectLst/>
                      </a:endParaRPr>
                    </a:p>
                  </a:txBody>
                  <a:tcPr marL="74072" marR="74072" marT="37036" marB="37036" anchor="ctr">
                    <a:lnL>
                      <a:noFill/>
                    </a:lnL>
                    <a:lnR>
                      <a:noFill/>
                    </a:lnR>
                    <a:lnT w="9525" cap="flat" cmpd="sng" algn="ctr">
                      <a:solidFill>
                        <a:srgbClr val="EDEDED"/>
                      </a:solidFill>
                      <a:prstDash val="solid"/>
                      <a:round/>
                      <a:headEnd type="none" w="med" len="med"/>
                      <a:tailEnd type="none" w="med" len="med"/>
                    </a:lnT>
                    <a:lnB>
                      <a:noFill/>
                    </a:lnB>
                    <a:solidFill>
                      <a:srgbClr val="FFFFFF"/>
                    </a:solidFill>
                  </a:tcPr>
                </a:tc>
              </a:tr>
            </a:tbl>
          </a:graphicData>
        </a:graphic>
      </p:graphicFrame>
      <p:sp>
        <p:nvSpPr>
          <p:cNvPr id="6" name="Slide Number Placeholder 5"/>
          <p:cNvSpPr>
            <a:spLocks noGrp="1"/>
          </p:cNvSpPr>
          <p:nvPr>
            <p:ph type="sldNum" sz="quarter" idx="12"/>
          </p:nvPr>
        </p:nvSpPr>
        <p:spPr/>
        <p:txBody>
          <a:bodyPr/>
          <a:lstStyle/>
          <a:p>
            <a:fld id="{6D22F896-40B5-4ADD-8801-0D06FADFA095}" type="slidenum">
              <a:rPr lang="en-US" smtClean="0"/>
              <a:pPr/>
              <a:t>180</a:t>
            </a:fld>
            <a:endParaRPr lang="en-US" dirty="0"/>
          </a:p>
        </p:txBody>
      </p:sp>
      <p:sp>
        <p:nvSpPr>
          <p:cNvPr id="2" name="Title 1"/>
          <p:cNvSpPr>
            <a:spLocks noGrp="1"/>
          </p:cNvSpPr>
          <p:nvPr>
            <p:ph type="title"/>
          </p:nvPr>
        </p:nvSpPr>
        <p:spPr>
          <a:xfrm>
            <a:off x="913775" y="339548"/>
            <a:ext cx="10364451" cy="643613"/>
          </a:xfrm>
        </p:spPr>
        <p:txBody>
          <a:bodyPr>
            <a:normAutofit fontScale="90000"/>
          </a:bodyPr>
          <a:lstStyle/>
          <a:p>
            <a:r>
              <a:rPr lang="en-IN" dirty="0" smtClean="0"/>
              <a:t>Basic symbols of </a:t>
            </a:r>
            <a:r>
              <a:rPr lang="en-IN" dirty="0" err="1" smtClean="0"/>
              <a:t>rtl</a:t>
            </a:r>
            <a:endParaRPr lang="en-IN" dirty="0"/>
          </a:p>
        </p:txBody>
      </p:sp>
    </p:spTree>
    <p:extLst>
      <p:ext uri="{BB962C8B-B14F-4D97-AF65-F5344CB8AC3E}">
        <p14:creationId xmlns:p14="http://schemas.microsoft.com/office/powerpoint/2010/main" xmlns="" val="249574779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001332"/>
            <a:ext cx="10363826" cy="3424107"/>
          </a:xfrm>
          <a:prstGeom prst="rect">
            <a:avLst/>
          </a:prstGeom>
        </p:spPr>
        <p:txBody>
          <a:bodyPr>
            <a:normAutofit/>
          </a:bodyPr>
          <a:lstStyle/>
          <a:p>
            <a:pPr fontAlgn="base"/>
            <a:r>
              <a:rPr lang="en-IN" sz="2600" cap="none" dirty="0" smtClean="0"/>
              <a:t>The operation performed on the data stored in the registers are referred to as register transfer operations.</a:t>
            </a:r>
          </a:p>
          <a:p>
            <a:pPr fontAlgn="base"/>
            <a:r>
              <a:rPr lang="en-IN" sz="2600" cap="none" dirty="0" smtClean="0"/>
              <a:t>There are different types of register transfer operations:</a:t>
            </a:r>
          </a:p>
          <a:p>
            <a:pPr fontAlgn="base"/>
            <a:r>
              <a:rPr lang="en-IN" sz="2600" b="1" dirty="0" smtClean="0"/>
              <a:t>1</a:t>
            </a:r>
            <a:r>
              <a:rPr lang="en-IN" sz="2600" b="1" dirty="0"/>
              <a:t>. Simple Transfer – R2 &lt;- R1</a:t>
            </a:r>
            <a:endParaRPr lang="en-IN" sz="2600" dirty="0"/>
          </a:p>
          <a:p>
            <a:r>
              <a:rPr lang="en-IN" sz="2600" b="1" dirty="0" smtClean="0"/>
              <a:t>2. Conditional </a:t>
            </a:r>
            <a:r>
              <a:rPr lang="en-IN" sz="2600" b="1" dirty="0"/>
              <a:t>Transfer – </a:t>
            </a:r>
            <a:r>
              <a:rPr lang="en-IN" sz="2600" b="1" dirty="0" smtClean="0"/>
              <a:t>p: r2&lt;- r1</a:t>
            </a:r>
          </a:p>
          <a:p>
            <a:r>
              <a:rPr lang="en-IN" sz="2600" b="1" dirty="0" smtClean="0"/>
              <a:t>3. </a:t>
            </a:r>
            <a:r>
              <a:rPr lang="en-IN" sz="2600" b="1" dirty="0"/>
              <a:t>Simultaneous </a:t>
            </a:r>
            <a:r>
              <a:rPr lang="en-IN" sz="2600" b="1" dirty="0" smtClean="0"/>
              <a:t>TRANSFER </a:t>
            </a:r>
            <a:r>
              <a:rPr lang="en-IN" sz="2600" b="1" dirty="0"/>
              <a:t>–</a:t>
            </a:r>
            <a:r>
              <a:rPr lang="en-IN" sz="2600" dirty="0"/>
              <a:t> </a:t>
            </a:r>
            <a:r>
              <a:rPr lang="en-IN" sz="2600" b="1" dirty="0"/>
              <a:t> p: r2&lt;- </a:t>
            </a:r>
            <a:r>
              <a:rPr lang="en-IN" sz="2600" b="1" dirty="0" smtClean="0"/>
              <a:t>r1, r1&lt;-r2</a:t>
            </a:r>
            <a:endParaRPr lang="en-IN" sz="2600" b="1" dirty="0"/>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181</a:t>
            </a:fld>
            <a:endParaRPr lang="en-US" dirty="0"/>
          </a:p>
        </p:txBody>
      </p:sp>
      <p:sp>
        <p:nvSpPr>
          <p:cNvPr id="2" name="Title 1"/>
          <p:cNvSpPr>
            <a:spLocks noGrp="1"/>
          </p:cNvSpPr>
          <p:nvPr>
            <p:ph type="title"/>
          </p:nvPr>
        </p:nvSpPr>
        <p:spPr/>
        <p:txBody>
          <a:bodyPr/>
          <a:lstStyle/>
          <a:p>
            <a:r>
              <a:rPr lang="en-IN" dirty="0"/>
              <a:t>Register Transfer Operations</a:t>
            </a:r>
          </a:p>
        </p:txBody>
      </p:sp>
    </p:spTree>
    <p:extLst>
      <p:ext uri="{BB962C8B-B14F-4D97-AF65-F5344CB8AC3E}">
        <p14:creationId xmlns:p14="http://schemas.microsoft.com/office/powerpoint/2010/main" xmlns="" val="278749399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lstStyle/>
          <a:p>
            <a:r>
              <a:rPr lang="en-IN" b="1" dirty="0"/>
              <a:t> </a:t>
            </a:r>
            <a:r>
              <a:rPr lang="en-IN" sz="2600" cap="none" dirty="0" smtClean="0"/>
              <a:t>The content of R1 are copied into R2 without affecting the content of R1. It is an unconditional type of transfer operation. </a:t>
            </a:r>
          </a:p>
          <a:p>
            <a:r>
              <a:rPr lang="en-IN" sz="2600" cap="none" dirty="0" smtClean="0"/>
              <a:t>Example:</a:t>
            </a:r>
          </a:p>
          <a:p>
            <a:pPr lvl="1"/>
            <a:r>
              <a:rPr lang="en-IN" sz="2400" cap="none" dirty="0" smtClean="0"/>
              <a:t>R2 &lt;- R1</a:t>
            </a: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182</a:t>
            </a:fld>
            <a:endParaRPr lang="en-US" dirty="0"/>
          </a:p>
        </p:txBody>
      </p:sp>
      <p:sp>
        <p:nvSpPr>
          <p:cNvPr id="2" name="Title 1"/>
          <p:cNvSpPr>
            <a:spLocks noGrp="1"/>
          </p:cNvSpPr>
          <p:nvPr>
            <p:ph type="title"/>
          </p:nvPr>
        </p:nvSpPr>
        <p:spPr/>
        <p:txBody>
          <a:bodyPr/>
          <a:lstStyle/>
          <a:p>
            <a:r>
              <a:rPr lang="en-IN" dirty="0" smtClean="0"/>
              <a:t>Simple register transfer</a:t>
            </a:r>
            <a:endParaRPr lang="en-IN" dirty="0"/>
          </a:p>
        </p:txBody>
      </p:sp>
    </p:spTree>
    <p:extLst>
      <p:ext uri="{BB962C8B-B14F-4D97-AF65-F5344CB8AC3E}">
        <p14:creationId xmlns:p14="http://schemas.microsoft.com/office/powerpoint/2010/main" xmlns="" val="209989992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451" y="1198009"/>
            <a:ext cx="10363826" cy="4466670"/>
          </a:xfrm>
          <a:prstGeom prst="rect">
            <a:avLst/>
          </a:prstGeom>
        </p:spPr>
        <p:txBody>
          <a:bodyPr>
            <a:noAutofit/>
          </a:bodyPr>
          <a:lstStyle/>
          <a:p>
            <a:r>
              <a:rPr lang="en-IN" sz="2400" cap="none" dirty="0" smtClean="0"/>
              <a:t>It indicates that if P=1, then the content of R1 is transferred to R2. It is a unidirectional operation. </a:t>
            </a:r>
          </a:p>
          <a:p>
            <a:pPr lvl="1"/>
            <a:r>
              <a:rPr lang="en-IN" sz="2400" cap="none" dirty="0" smtClean="0"/>
              <a:t>If (P=1) then (R2&lt;-R1)</a:t>
            </a:r>
          </a:p>
          <a:p>
            <a:r>
              <a:rPr lang="en-IN" sz="2400" cap="none" dirty="0" smtClean="0"/>
              <a:t>Control function:</a:t>
            </a:r>
          </a:p>
          <a:p>
            <a:r>
              <a:rPr lang="en-IN" sz="2400" cap="none" dirty="0" smtClean="0"/>
              <a:t>A control function P is a Boolean variable that is equal to 1 or 0 and is specified as  P: R2&lt;-R1</a:t>
            </a:r>
          </a:p>
          <a:p>
            <a:r>
              <a:rPr lang="en-IN" sz="2400" cap="none" dirty="0" smtClean="0"/>
              <a:t>The control condition is terminated with a colon</a:t>
            </a:r>
          </a:p>
          <a:p>
            <a:r>
              <a:rPr lang="en-IN" sz="2400" cap="none" dirty="0" smtClean="0"/>
              <a:t>It symbolizes the requirement that the transfer operation can be executed by the hardware only if P = 1 </a:t>
            </a: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183</a:t>
            </a:fld>
            <a:endParaRPr lang="en-US" dirty="0"/>
          </a:p>
        </p:txBody>
      </p:sp>
      <p:sp>
        <p:nvSpPr>
          <p:cNvPr id="2" name="Title 1"/>
          <p:cNvSpPr>
            <a:spLocks noGrp="1"/>
          </p:cNvSpPr>
          <p:nvPr>
            <p:ph type="title"/>
          </p:nvPr>
        </p:nvSpPr>
        <p:spPr>
          <a:xfrm>
            <a:off x="1053826" y="374042"/>
            <a:ext cx="10364451" cy="605372"/>
          </a:xfrm>
        </p:spPr>
        <p:txBody>
          <a:bodyPr>
            <a:normAutofit fontScale="90000"/>
          </a:bodyPr>
          <a:lstStyle/>
          <a:p>
            <a:r>
              <a:rPr lang="en-IN" dirty="0" smtClean="0"/>
              <a:t>CONDITIONAL TRANSFER</a:t>
            </a:r>
            <a:endParaRPr lang="en-IN" dirty="0"/>
          </a:p>
        </p:txBody>
      </p:sp>
    </p:spTree>
    <p:extLst>
      <p:ext uri="{BB962C8B-B14F-4D97-AF65-F5344CB8AC3E}">
        <p14:creationId xmlns:p14="http://schemas.microsoft.com/office/powerpoint/2010/main" xmlns="" val="197422790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2459864" y="1304222"/>
            <a:ext cx="7272271" cy="4761615"/>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pPr/>
              <a:t>184</a:t>
            </a:fld>
            <a:endParaRPr lang="en-US" dirty="0"/>
          </a:p>
        </p:txBody>
      </p:sp>
      <p:sp>
        <p:nvSpPr>
          <p:cNvPr id="2" name="Title 1"/>
          <p:cNvSpPr>
            <a:spLocks noGrp="1"/>
          </p:cNvSpPr>
          <p:nvPr>
            <p:ph type="title"/>
          </p:nvPr>
        </p:nvSpPr>
        <p:spPr>
          <a:xfrm>
            <a:off x="913775" y="618517"/>
            <a:ext cx="10364451" cy="566339"/>
          </a:xfrm>
        </p:spPr>
        <p:txBody>
          <a:bodyPr>
            <a:normAutofit fontScale="90000"/>
          </a:bodyPr>
          <a:lstStyle/>
          <a:p>
            <a:r>
              <a:rPr lang="en-IN" dirty="0" smtClean="0"/>
              <a:t>BLOCK AND TIMING DIAGRAM</a:t>
            </a:r>
            <a:endParaRPr lang="en-IN" dirty="0"/>
          </a:p>
        </p:txBody>
      </p:sp>
    </p:spTree>
    <p:extLst>
      <p:ext uri="{BB962C8B-B14F-4D97-AF65-F5344CB8AC3E}">
        <p14:creationId xmlns:p14="http://schemas.microsoft.com/office/powerpoint/2010/main" xmlns="" val="58793384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3"/>
            <a:ext cx="10363826" cy="2669142"/>
          </a:xfrm>
          <a:prstGeom prst="rect">
            <a:avLst/>
          </a:prstGeom>
        </p:spPr>
        <p:txBody>
          <a:bodyPr>
            <a:normAutofit/>
          </a:bodyPr>
          <a:lstStyle/>
          <a:p>
            <a:pPr fontAlgn="base"/>
            <a:r>
              <a:rPr lang="en-IN" sz="2600" cap="none" dirty="0" smtClean="0"/>
              <a:t>If 2 or more operations are to occur simultaneously then they are separated with comma </a:t>
            </a:r>
            <a:r>
              <a:rPr lang="en-IN" sz="2600" b="1" cap="none" dirty="0" smtClean="0"/>
              <a:t>(,)</a:t>
            </a:r>
            <a:r>
              <a:rPr lang="en-IN" sz="2600" cap="none" dirty="0" smtClean="0"/>
              <a:t>. </a:t>
            </a:r>
          </a:p>
          <a:p>
            <a:pPr fontAlgn="base"/>
            <a:r>
              <a:rPr lang="en-IN" sz="2600" cap="none" dirty="0" smtClean="0"/>
              <a:t> if the control function P=1, then load the content of R1 into R2 and at the same clock load the content of R2 into R1.</a:t>
            </a:r>
          </a:p>
          <a:p>
            <a:pPr marL="0" indent="0">
              <a:buNone/>
            </a:pPr>
            <a:endParaRPr lang="en-IN" sz="26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185</a:t>
            </a:fld>
            <a:endParaRPr lang="en-US" dirty="0"/>
          </a:p>
        </p:txBody>
      </p:sp>
      <p:sp>
        <p:nvSpPr>
          <p:cNvPr id="2" name="Title 1"/>
          <p:cNvSpPr>
            <a:spLocks noGrp="1"/>
          </p:cNvSpPr>
          <p:nvPr>
            <p:ph type="title"/>
          </p:nvPr>
        </p:nvSpPr>
        <p:spPr/>
        <p:txBody>
          <a:bodyPr/>
          <a:lstStyle/>
          <a:p>
            <a:r>
              <a:rPr lang="en-IN" dirty="0" smtClean="0"/>
              <a:t>SIMULTANEOUS TRANSFER</a:t>
            </a:r>
            <a:endParaRPr lang="en-IN" dirty="0"/>
          </a:p>
        </p:txBody>
      </p:sp>
    </p:spTree>
    <p:extLst>
      <p:ext uri="{BB962C8B-B14F-4D97-AF65-F5344CB8AC3E}">
        <p14:creationId xmlns:p14="http://schemas.microsoft.com/office/powerpoint/2010/main" xmlns="" val="208483839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652837" y="1881981"/>
            <a:ext cx="4886325" cy="3724275"/>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pPr/>
              <a:t>186</a:t>
            </a:fld>
            <a:endParaRPr lang="en-US" dirty="0"/>
          </a:p>
        </p:txBody>
      </p:sp>
      <p:sp>
        <p:nvSpPr>
          <p:cNvPr id="2" name="Title 1"/>
          <p:cNvSpPr>
            <a:spLocks noGrp="1"/>
          </p:cNvSpPr>
          <p:nvPr>
            <p:ph type="title"/>
          </p:nvPr>
        </p:nvSpPr>
        <p:spPr/>
        <p:txBody>
          <a:bodyPr/>
          <a:lstStyle/>
          <a:p>
            <a:r>
              <a:rPr lang="en-IN" dirty="0" smtClean="0"/>
              <a:t>SIMULTANEOUS TRANSFER</a:t>
            </a:r>
            <a:endParaRPr lang="en-IN" dirty="0"/>
          </a:p>
        </p:txBody>
      </p:sp>
    </p:spTree>
    <p:extLst>
      <p:ext uri="{BB962C8B-B14F-4D97-AF65-F5344CB8AC3E}">
        <p14:creationId xmlns:p14="http://schemas.microsoft.com/office/powerpoint/2010/main" xmlns="" val="115195930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PT - Register Transfer Language: PowerPoint Presentation, free download -  ID:670420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3078692" y="1481138"/>
            <a:ext cx="6034616" cy="452596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a:xfrm>
            <a:off x="10514011" y="5883276"/>
            <a:ext cx="764215" cy="334446"/>
          </a:xfrm>
        </p:spPr>
        <p:txBody>
          <a:bodyPr/>
          <a:lstStyle/>
          <a:p>
            <a:fld id="{6D22F896-40B5-4ADD-8801-0D06FADFA095}" type="slidenum">
              <a:rPr lang="en-US" smtClean="0"/>
              <a:pPr/>
              <a:t>187</a:t>
            </a:fld>
            <a:endParaRPr lang="en-US" dirty="0"/>
          </a:p>
        </p:txBody>
      </p:sp>
      <p:sp>
        <p:nvSpPr>
          <p:cNvPr id="2" name="Title 1"/>
          <p:cNvSpPr>
            <a:spLocks noGrp="1"/>
          </p:cNvSpPr>
          <p:nvPr>
            <p:ph type="title"/>
          </p:nvPr>
        </p:nvSpPr>
        <p:spPr>
          <a:xfrm>
            <a:off x="913775" y="618518"/>
            <a:ext cx="10364451" cy="1462060"/>
          </a:xfrm>
        </p:spPr>
        <p:txBody>
          <a:bodyPr/>
          <a:lstStyle/>
          <a:p>
            <a:r>
              <a:rPr lang="en-IN" dirty="0" smtClean="0"/>
              <a:t>Types of </a:t>
            </a:r>
            <a:r>
              <a:rPr lang="en-IN" dirty="0" err="1" smtClean="0"/>
              <a:t>microoperations</a:t>
            </a:r>
            <a:endParaRPr lang="en-IN" dirty="0"/>
          </a:p>
        </p:txBody>
      </p:sp>
    </p:spTree>
    <p:extLst>
      <p:ext uri="{BB962C8B-B14F-4D97-AF65-F5344CB8AC3E}">
        <p14:creationId xmlns:p14="http://schemas.microsoft.com/office/powerpoint/2010/main" xmlns="" val="1318817533"/>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8224" y="1689315"/>
            <a:ext cx="11510682" cy="1246624"/>
          </a:xfrm>
        </p:spPr>
        <p:txBody>
          <a:bodyPr>
            <a:normAutofit fontScale="90000"/>
          </a:bodyPr>
          <a:lstStyle/>
          <a:p>
            <a:r>
              <a:rPr lang="en-IN" sz="4000" dirty="0" smtClean="0"/>
              <a:t/>
            </a:r>
            <a:br>
              <a:rPr lang="en-IN" sz="4000" dirty="0" smtClean="0"/>
            </a:br>
            <a:r>
              <a:rPr lang="en-IN" sz="4000" dirty="0" smtClean="0"/>
              <a:t>4 – bit binary arithmetic circuit</a:t>
            </a:r>
            <a:endParaRPr lang="en-IN" sz="40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188</a:t>
            </a:fld>
            <a:endParaRPr lang="en-US" dirty="0"/>
          </a:p>
        </p:txBody>
      </p:sp>
    </p:spTree>
    <p:extLst>
      <p:ext uri="{BB962C8B-B14F-4D97-AF65-F5344CB8AC3E}">
        <p14:creationId xmlns:p14="http://schemas.microsoft.com/office/powerpoint/2010/main" xmlns="" val="237582128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3"/>
            <a:ext cx="10363826" cy="2385212"/>
          </a:xfrm>
          <a:prstGeom prst="rect">
            <a:avLst/>
          </a:prstGeom>
        </p:spPr>
        <p:txBody>
          <a:bodyPr>
            <a:normAutofit/>
          </a:bodyPr>
          <a:lstStyle/>
          <a:p>
            <a:r>
              <a:rPr lang="en-IN" sz="2800" cap="none" dirty="0" smtClean="0"/>
              <a:t>The circuit which performs different types of arithmetic operations by controlling the data inputs to the adder is called an arithmetic circuit.</a:t>
            </a:r>
          </a:p>
          <a:p>
            <a:pPr marL="0" indent="0">
              <a:buNone/>
            </a:pPr>
            <a:endParaRPr lang="en-IN" sz="28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189</a:t>
            </a:fld>
            <a:endParaRPr lang="en-US" dirty="0"/>
          </a:p>
        </p:txBody>
      </p:sp>
      <p:sp>
        <p:nvSpPr>
          <p:cNvPr id="2" name="Title 1"/>
          <p:cNvSpPr>
            <a:spLocks noGrp="1"/>
          </p:cNvSpPr>
          <p:nvPr>
            <p:ph type="title"/>
          </p:nvPr>
        </p:nvSpPr>
        <p:spPr/>
        <p:txBody>
          <a:bodyPr/>
          <a:lstStyle/>
          <a:p>
            <a:r>
              <a:rPr lang="en-IN" dirty="0" smtClean="0"/>
              <a:t>Arithmetic circuit</a:t>
            </a:r>
            <a:endParaRPr lang="en-IN" dirty="0"/>
          </a:p>
        </p:txBody>
      </p:sp>
    </p:spTree>
    <p:extLst>
      <p:ext uri="{BB962C8B-B14F-4D97-AF65-F5344CB8AC3E}">
        <p14:creationId xmlns:p14="http://schemas.microsoft.com/office/powerpoint/2010/main" xmlns="" val="3532317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970468"/>
            <a:ext cx="10363826" cy="3820731"/>
          </a:xfrm>
          <a:prstGeom prst="rect">
            <a:avLst/>
          </a:prstGeom>
        </p:spPr>
        <p:txBody>
          <a:bodyPr>
            <a:normAutofit lnSpcReduction="10000"/>
          </a:bodyPr>
          <a:lstStyle/>
          <a:p>
            <a:r>
              <a:rPr lang="en-IN" sz="2800" cap="none" dirty="0" smtClean="0"/>
              <a:t>If any logical operation can be distributed to all the terms present in the </a:t>
            </a:r>
            <a:r>
              <a:rPr lang="en-IN" sz="2800" cap="none" dirty="0" err="1" smtClean="0"/>
              <a:t>boolean</a:t>
            </a:r>
            <a:r>
              <a:rPr lang="en-IN" sz="2800" cap="none" dirty="0" smtClean="0"/>
              <a:t> function, then that logical operation is said to be </a:t>
            </a:r>
            <a:r>
              <a:rPr lang="en-IN" sz="2800" b="1" cap="none" dirty="0" smtClean="0"/>
              <a:t>distributive</a:t>
            </a:r>
            <a:r>
              <a:rPr lang="en-IN" sz="2800" cap="none" dirty="0" smtClean="0"/>
              <a:t>. The distribution of logical OR &amp; logical AND operations of three </a:t>
            </a:r>
            <a:r>
              <a:rPr lang="en-IN" sz="2800" cap="none" dirty="0" err="1" smtClean="0"/>
              <a:t>boolean</a:t>
            </a:r>
            <a:r>
              <a:rPr lang="en-IN" sz="2800" cap="none" dirty="0" smtClean="0"/>
              <a:t> variables x, y &amp; z are shown below.</a:t>
            </a:r>
          </a:p>
          <a:p>
            <a:pPr lvl="1"/>
            <a:r>
              <a:rPr lang="en-IN" sz="2400" b="1" dirty="0" smtClean="0"/>
              <a:t>X(Y </a:t>
            </a:r>
            <a:r>
              <a:rPr lang="en-IN" sz="2400" b="1" dirty="0"/>
              <a:t>+ </a:t>
            </a:r>
            <a:r>
              <a:rPr lang="en-IN" sz="2400" b="1" dirty="0" smtClean="0"/>
              <a:t>Z)</a:t>
            </a:r>
            <a:r>
              <a:rPr lang="en-IN" sz="2400" b="1" dirty="0"/>
              <a:t> = </a:t>
            </a:r>
            <a:r>
              <a:rPr lang="en-IN" sz="2400" b="1" dirty="0" smtClean="0"/>
              <a:t>X.Y </a:t>
            </a:r>
            <a:r>
              <a:rPr lang="en-IN" sz="2400" b="1" dirty="0"/>
              <a:t>+ </a:t>
            </a:r>
            <a:r>
              <a:rPr lang="en-IN" sz="2400" b="1" dirty="0" smtClean="0"/>
              <a:t>X.Z</a:t>
            </a:r>
            <a:r>
              <a:rPr lang="en-IN" sz="2400" b="1" dirty="0"/>
              <a:t> </a:t>
            </a:r>
            <a:r>
              <a:rPr lang="en-IN" sz="2400" b="1" dirty="0" smtClean="0">
                <a:sym typeface="Wingdings" panose="05000000000000000000" pitchFamily="2" charset="2"/>
              </a:rPr>
              <a:t> 1(0+1)=1.0+1.1</a:t>
            </a:r>
            <a:endParaRPr lang="en-IN" sz="2400" b="1" dirty="0" smtClean="0"/>
          </a:p>
          <a:p>
            <a:pPr lvl="1"/>
            <a:r>
              <a:rPr lang="en-IN" sz="2400" b="1" dirty="0" smtClean="0"/>
              <a:t>X </a:t>
            </a:r>
            <a:r>
              <a:rPr lang="en-IN" sz="2400" b="1" dirty="0"/>
              <a:t>+ </a:t>
            </a:r>
            <a:r>
              <a:rPr lang="en-IN" sz="2400" b="1" dirty="0" smtClean="0"/>
              <a:t>(Y.Z)</a:t>
            </a:r>
            <a:r>
              <a:rPr lang="en-IN" sz="2400" b="1" dirty="0"/>
              <a:t> = </a:t>
            </a:r>
            <a:r>
              <a:rPr lang="en-IN" sz="2400" b="1" dirty="0" smtClean="0"/>
              <a:t>(X </a:t>
            </a:r>
            <a:r>
              <a:rPr lang="en-IN" sz="2400" b="1" dirty="0"/>
              <a:t>+ </a:t>
            </a:r>
            <a:r>
              <a:rPr lang="en-IN" sz="2400" b="1" dirty="0" smtClean="0"/>
              <a:t>Y).(X </a:t>
            </a:r>
            <a:r>
              <a:rPr lang="en-IN" sz="2400" b="1" dirty="0"/>
              <a:t>+ </a:t>
            </a:r>
            <a:r>
              <a:rPr lang="en-IN" sz="2400" b="1" dirty="0" smtClean="0"/>
              <a:t>Z)</a:t>
            </a:r>
            <a:r>
              <a:rPr lang="en-IN" sz="2400" b="1" dirty="0"/>
              <a:t> </a:t>
            </a:r>
            <a:r>
              <a:rPr lang="en-IN" sz="2400" b="1" dirty="0" smtClean="0">
                <a:sym typeface="Wingdings" panose="05000000000000000000" pitchFamily="2" charset="2"/>
              </a:rPr>
              <a:t> 1+(0.1)=(1+0).(1+1)</a:t>
            </a:r>
            <a:r>
              <a:rPr lang="en-IN" sz="2400" b="1" dirty="0"/>
              <a:t>  </a:t>
            </a:r>
          </a:p>
          <a:p>
            <a:r>
              <a:rPr lang="en-IN" sz="3000" cap="none" dirty="0" smtClean="0"/>
              <a:t>Distributive law obeys for logical OR and logical AND operations.</a:t>
            </a:r>
            <a:endParaRPr lang="en-IN" sz="2800" b="1" cap="none" dirty="0" smtClean="0"/>
          </a:p>
          <a:p>
            <a:pPr marL="457200" lvl="1" indent="0">
              <a:buNone/>
            </a:pPr>
            <a:endParaRPr lang="en-IN" sz="2600" cap="none" dirty="0" smtClean="0"/>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19</a:t>
            </a:fld>
            <a:endParaRPr lang="en-US" dirty="0"/>
          </a:p>
        </p:txBody>
      </p:sp>
      <p:sp>
        <p:nvSpPr>
          <p:cNvPr id="2" name="Title 1"/>
          <p:cNvSpPr>
            <a:spLocks noGrp="1"/>
          </p:cNvSpPr>
          <p:nvPr>
            <p:ph type="title"/>
          </p:nvPr>
        </p:nvSpPr>
        <p:spPr/>
        <p:txBody>
          <a:bodyPr>
            <a:normAutofit fontScale="90000"/>
          </a:bodyPr>
          <a:lstStyle/>
          <a:p>
            <a:r>
              <a:rPr lang="en-IN" b="1" dirty="0"/>
              <a:t>Distributive Law</a:t>
            </a:r>
            <a:br>
              <a:rPr lang="en-IN" b="1" dirty="0"/>
            </a:br>
            <a:endParaRPr lang="en-IN" b="1" dirty="0"/>
          </a:p>
        </p:txBody>
      </p:sp>
    </p:spTree>
    <p:extLst>
      <p:ext uri="{BB962C8B-B14F-4D97-AF65-F5344CB8AC3E}">
        <p14:creationId xmlns:p14="http://schemas.microsoft.com/office/powerpoint/2010/main" xmlns="" val="140838255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2711971" y="1184856"/>
            <a:ext cx="6338366" cy="5063544"/>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pPr/>
              <a:t>190</a:t>
            </a:fld>
            <a:endParaRPr lang="en-US" dirty="0"/>
          </a:p>
        </p:txBody>
      </p:sp>
      <p:sp>
        <p:nvSpPr>
          <p:cNvPr id="2" name="Title 1"/>
          <p:cNvSpPr>
            <a:spLocks noGrp="1"/>
          </p:cNvSpPr>
          <p:nvPr>
            <p:ph type="title"/>
          </p:nvPr>
        </p:nvSpPr>
        <p:spPr>
          <a:xfrm>
            <a:off x="1094079" y="335183"/>
            <a:ext cx="10364451" cy="514824"/>
          </a:xfrm>
        </p:spPr>
        <p:txBody>
          <a:bodyPr>
            <a:normAutofit fontScale="90000"/>
          </a:bodyPr>
          <a:lstStyle/>
          <a:p>
            <a:r>
              <a:rPr lang="en-IN" dirty="0" smtClean="0"/>
              <a:t>Block diagram</a:t>
            </a:r>
            <a:endParaRPr lang="en-IN" dirty="0"/>
          </a:p>
        </p:txBody>
      </p:sp>
    </p:spTree>
    <p:extLst>
      <p:ext uri="{BB962C8B-B14F-4D97-AF65-F5344CB8AC3E}">
        <p14:creationId xmlns:p14="http://schemas.microsoft.com/office/powerpoint/2010/main" xmlns="" val="1505137711"/>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2842861"/>
          </a:xfrm>
          <a:prstGeom prst="rect">
            <a:avLst/>
          </a:prstGeom>
        </p:spPr>
        <p:txBody>
          <a:bodyPr>
            <a:normAutofit/>
          </a:bodyPr>
          <a:lstStyle/>
          <a:p>
            <a:r>
              <a:rPr lang="en-IN" sz="2600" cap="none" dirty="0" smtClean="0"/>
              <a:t>The circuit has 4 full adder circuits that constitute the 4-bit adder and 4 multiplexers.</a:t>
            </a:r>
          </a:p>
          <a:p>
            <a:r>
              <a:rPr lang="en-IN" sz="2600" cap="none" dirty="0" smtClean="0"/>
              <a:t>There are two 4 bit inputs A &amp; B and one 4-bit output D.</a:t>
            </a:r>
          </a:p>
          <a:p>
            <a:r>
              <a:rPr lang="en-IN" sz="2600" cap="none" dirty="0" smtClean="0"/>
              <a:t>The input A goes directly to X and B inputs are connected to the inputs of the multiplexers.</a:t>
            </a:r>
          </a:p>
          <a:p>
            <a:endParaRPr lang="en-IN" sz="2600" cap="none" baseline="-25000" dirty="0"/>
          </a:p>
          <a:p>
            <a:endParaRPr lang="en-IN" sz="2600" cap="none" dirty="0" smtClean="0"/>
          </a:p>
          <a:p>
            <a:pPr marL="0" indent="0">
              <a:buNone/>
            </a:pPr>
            <a:endParaRPr lang="en-IN" sz="2600" cap="none" baseline="-250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191</a:t>
            </a:fld>
            <a:endParaRPr lang="en-US" dirty="0"/>
          </a:p>
        </p:txBody>
      </p:sp>
      <p:sp>
        <p:nvSpPr>
          <p:cNvPr id="2" name="Title 1"/>
          <p:cNvSpPr>
            <a:spLocks noGrp="1"/>
          </p:cNvSpPr>
          <p:nvPr>
            <p:ph type="title"/>
          </p:nvPr>
        </p:nvSpPr>
        <p:spPr/>
        <p:txBody>
          <a:bodyPr/>
          <a:lstStyle/>
          <a:p>
            <a:r>
              <a:rPr lang="en-IN" dirty="0" smtClean="0"/>
              <a:t>Circuit explanation</a:t>
            </a:r>
            <a:endParaRPr lang="en-IN" dirty="0"/>
          </a:p>
        </p:txBody>
      </p:sp>
    </p:spTree>
    <p:extLst>
      <p:ext uri="{BB962C8B-B14F-4D97-AF65-F5344CB8AC3E}">
        <p14:creationId xmlns:p14="http://schemas.microsoft.com/office/powerpoint/2010/main" xmlns="" val="3681352088"/>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2842861"/>
          </a:xfrm>
          <a:prstGeom prst="rect">
            <a:avLst/>
          </a:prstGeom>
        </p:spPr>
        <p:txBody>
          <a:bodyPr>
            <a:normAutofit/>
          </a:bodyPr>
          <a:lstStyle/>
          <a:p>
            <a:r>
              <a:rPr lang="en-IN" sz="2600" cap="none" dirty="0" smtClean="0"/>
              <a:t>The multiplexers also receive the complement of B.</a:t>
            </a:r>
          </a:p>
          <a:p>
            <a:r>
              <a:rPr lang="en-IN" sz="2600" cap="none" dirty="0" smtClean="0"/>
              <a:t>The other two inputs are connected to logic 0 and logic 1.</a:t>
            </a:r>
          </a:p>
          <a:p>
            <a:r>
              <a:rPr lang="en-IN" sz="2600" cap="none" dirty="0" smtClean="0"/>
              <a:t>The multiplexers are controlled by S0 and S1.</a:t>
            </a:r>
          </a:p>
          <a:p>
            <a:r>
              <a:rPr lang="en-IN" sz="2600" cap="none" dirty="0" smtClean="0"/>
              <a:t>The input carry </a:t>
            </a:r>
            <a:r>
              <a:rPr lang="en-IN" sz="2600" cap="none" dirty="0" err="1" smtClean="0"/>
              <a:t>Cin</a:t>
            </a:r>
            <a:r>
              <a:rPr lang="en-IN" sz="2600" cap="none" dirty="0" smtClean="0"/>
              <a:t> goes to the carry input of FA in the least position.</a:t>
            </a:r>
          </a:p>
          <a:p>
            <a:endParaRPr lang="en-IN" sz="2600" cap="none" baseline="-25000" dirty="0"/>
          </a:p>
          <a:p>
            <a:endParaRPr lang="en-IN" sz="2600" cap="none" dirty="0" smtClean="0"/>
          </a:p>
          <a:p>
            <a:pPr marL="0" indent="0">
              <a:buNone/>
            </a:pPr>
            <a:endParaRPr lang="en-IN" sz="2600" cap="none" baseline="-250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192</a:t>
            </a:fld>
            <a:endParaRPr lang="en-US" dirty="0"/>
          </a:p>
        </p:txBody>
      </p:sp>
      <p:sp>
        <p:nvSpPr>
          <p:cNvPr id="2" name="Title 1"/>
          <p:cNvSpPr>
            <a:spLocks noGrp="1"/>
          </p:cNvSpPr>
          <p:nvPr>
            <p:ph type="title"/>
          </p:nvPr>
        </p:nvSpPr>
        <p:spPr/>
        <p:txBody>
          <a:bodyPr/>
          <a:lstStyle/>
          <a:p>
            <a:r>
              <a:rPr lang="en-IN" dirty="0" smtClean="0"/>
              <a:t>Circuit explanation</a:t>
            </a:r>
            <a:endParaRPr lang="en-IN" dirty="0"/>
          </a:p>
        </p:txBody>
      </p:sp>
    </p:spTree>
    <p:extLst>
      <p:ext uri="{BB962C8B-B14F-4D97-AF65-F5344CB8AC3E}">
        <p14:creationId xmlns:p14="http://schemas.microsoft.com/office/powerpoint/2010/main" xmlns="" val="2482796370"/>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18197"/>
            <a:ext cx="10363826" cy="2472744"/>
          </a:xfrm>
          <a:prstGeom prst="rect">
            <a:avLst/>
          </a:prstGeom>
        </p:spPr>
        <p:txBody>
          <a:bodyPr>
            <a:noAutofit/>
          </a:bodyPr>
          <a:lstStyle/>
          <a:p>
            <a:pPr lvl="1"/>
            <a:r>
              <a:rPr lang="en-IN" sz="2400" dirty="0" smtClean="0"/>
              <a:t>S1S0 = 00, d = </a:t>
            </a:r>
            <a:r>
              <a:rPr lang="en-IN" sz="2400" dirty="0" err="1" smtClean="0"/>
              <a:t>a+b</a:t>
            </a:r>
            <a:r>
              <a:rPr lang="en-IN" sz="2400" dirty="0" smtClean="0"/>
              <a:t> if </a:t>
            </a:r>
            <a:r>
              <a:rPr lang="en-IN" sz="2400" dirty="0" err="1" smtClean="0"/>
              <a:t>cin</a:t>
            </a:r>
            <a:r>
              <a:rPr lang="en-IN" sz="2400" dirty="0" smtClean="0"/>
              <a:t>=0</a:t>
            </a:r>
          </a:p>
          <a:p>
            <a:pPr marL="914400" lvl="2" indent="0">
              <a:buNone/>
            </a:pPr>
            <a:r>
              <a:rPr lang="en-IN" sz="2200" dirty="0"/>
              <a:t> </a:t>
            </a:r>
            <a:r>
              <a:rPr lang="en-IN" sz="2200" dirty="0" smtClean="0"/>
              <a:t>               d = a+B+1 if </a:t>
            </a:r>
            <a:r>
              <a:rPr lang="en-IN" sz="2200" dirty="0" err="1" smtClean="0"/>
              <a:t>cin</a:t>
            </a:r>
            <a:r>
              <a:rPr lang="en-IN" sz="2200" dirty="0" smtClean="0"/>
              <a:t> = 1</a:t>
            </a:r>
            <a:endParaRPr lang="en-IN" sz="2200" dirty="0"/>
          </a:p>
          <a:p>
            <a:pPr lvl="1"/>
            <a:r>
              <a:rPr lang="en-IN" sz="2400" dirty="0" smtClean="0"/>
              <a:t>S1s0 = 01, </a:t>
            </a:r>
            <a:r>
              <a:rPr lang="en-IN" sz="2400" dirty="0"/>
              <a:t>d = </a:t>
            </a:r>
            <a:r>
              <a:rPr lang="en-IN" sz="2400" dirty="0" err="1" smtClean="0"/>
              <a:t>a+b</a:t>
            </a:r>
            <a:r>
              <a:rPr lang="en-IN" sz="2400" dirty="0" smtClean="0"/>
              <a:t>’ </a:t>
            </a:r>
            <a:r>
              <a:rPr lang="en-IN" sz="2400" dirty="0"/>
              <a:t>if </a:t>
            </a:r>
            <a:r>
              <a:rPr lang="en-IN" sz="2400" dirty="0" err="1"/>
              <a:t>cin</a:t>
            </a:r>
            <a:r>
              <a:rPr lang="en-IN" sz="2400" dirty="0"/>
              <a:t>=0</a:t>
            </a:r>
          </a:p>
          <a:p>
            <a:pPr marL="914400" lvl="2" indent="0">
              <a:buNone/>
            </a:pPr>
            <a:r>
              <a:rPr lang="en-IN" sz="2200" dirty="0"/>
              <a:t>                d = </a:t>
            </a:r>
            <a:r>
              <a:rPr lang="en-IN" sz="2200" dirty="0" smtClean="0"/>
              <a:t>a+B’+</a:t>
            </a:r>
            <a:r>
              <a:rPr lang="en-IN" sz="2200" dirty="0"/>
              <a:t>1 if </a:t>
            </a:r>
            <a:r>
              <a:rPr lang="en-IN" sz="2200" dirty="0" err="1"/>
              <a:t>cin</a:t>
            </a:r>
            <a:r>
              <a:rPr lang="en-IN" sz="2200" dirty="0"/>
              <a:t> = 1</a:t>
            </a:r>
          </a:p>
          <a:p>
            <a:pPr lvl="1"/>
            <a:endParaRPr lang="en-IN" sz="2400" dirty="0" smtClean="0"/>
          </a:p>
        </p:txBody>
      </p:sp>
      <p:sp>
        <p:nvSpPr>
          <p:cNvPr id="6" name="Slide Number Placeholder 5"/>
          <p:cNvSpPr>
            <a:spLocks noGrp="1"/>
          </p:cNvSpPr>
          <p:nvPr>
            <p:ph type="sldNum" sz="quarter" idx="12"/>
          </p:nvPr>
        </p:nvSpPr>
        <p:spPr/>
        <p:txBody>
          <a:bodyPr/>
          <a:lstStyle/>
          <a:p>
            <a:fld id="{6D22F896-40B5-4ADD-8801-0D06FADFA095}" type="slidenum">
              <a:rPr lang="en-US" smtClean="0"/>
              <a:pPr/>
              <a:t>193</a:t>
            </a:fld>
            <a:endParaRPr lang="en-US" dirty="0"/>
          </a:p>
        </p:txBody>
      </p:sp>
      <p:sp>
        <p:nvSpPr>
          <p:cNvPr id="2" name="Title 1"/>
          <p:cNvSpPr>
            <a:spLocks noGrp="1"/>
          </p:cNvSpPr>
          <p:nvPr>
            <p:ph type="title"/>
          </p:nvPr>
        </p:nvSpPr>
        <p:spPr/>
        <p:txBody>
          <a:bodyPr/>
          <a:lstStyle/>
          <a:p>
            <a:r>
              <a:rPr lang="en-IN" dirty="0" smtClean="0"/>
              <a:t>Addition &amp; subtraction</a:t>
            </a:r>
            <a:endParaRPr lang="en-IN" dirty="0"/>
          </a:p>
        </p:txBody>
      </p:sp>
    </p:spTree>
    <p:extLst>
      <p:ext uri="{BB962C8B-B14F-4D97-AF65-F5344CB8AC3E}">
        <p14:creationId xmlns:p14="http://schemas.microsoft.com/office/powerpoint/2010/main" xmlns="" val="286694263"/>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18197"/>
            <a:ext cx="10363826" cy="2472744"/>
          </a:xfrm>
          <a:prstGeom prst="rect">
            <a:avLst/>
          </a:prstGeom>
        </p:spPr>
        <p:txBody>
          <a:bodyPr>
            <a:noAutofit/>
          </a:bodyPr>
          <a:lstStyle/>
          <a:p>
            <a:pPr lvl="1"/>
            <a:r>
              <a:rPr lang="en-IN" sz="2400" dirty="0" smtClean="0"/>
              <a:t>S1S0 = 10, d = a+0+cin if </a:t>
            </a:r>
            <a:r>
              <a:rPr lang="en-IN" sz="2400" dirty="0" err="1" smtClean="0"/>
              <a:t>cin</a:t>
            </a:r>
            <a:r>
              <a:rPr lang="en-IN" sz="2400" dirty="0" smtClean="0"/>
              <a:t>=0</a:t>
            </a:r>
          </a:p>
          <a:p>
            <a:pPr marL="914400" lvl="2" indent="0">
              <a:buNone/>
            </a:pPr>
            <a:r>
              <a:rPr lang="en-IN" sz="2200" dirty="0"/>
              <a:t> </a:t>
            </a:r>
            <a:r>
              <a:rPr lang="en-IN" sz="2200" dirty="0" smtClean="0"/>
              <a:t>               d = a+1 if </a:t>
            </a:r>
            <a:r>
              <a:rPr lang="en-IN" sz="2200" dirty="0" err="1" smtClean="0"/>
              <a:t>cin</a:t>
            </a:r>
            <a:r>
              <a:rPr lang="en-IN" sz="2200" dirty="0" smtClean="0"/>
              <a:t> = 1</a:t>
            </a:r>
            <a:endParaRPr lang="en-IN" sz="2200" dirty="0"/>
          </a:p>
          <a:p>
            <a:pPr lvl="1"/>
            <a:r>
              <a:rPr lang="en-IN" sz="2400" dirty="0" smtClean="0"/>
              <a:t>S1s0 = 11, </a:t>
            </a:r>
            <a:r>
              <a:rPr lang="en-IN" sz="2400" dirty="0"/>
              <a:t>d = </a:t>
            </a:r>
            <a:r>
              <a:rPr lang="en-IN" sz="2400" dirty="0" smtClean="0"/>
              <a:t>a-1 </a:t>
            </a:r>
            <a:r>
              <a:rPr lang="en-IN" sz="2400" dirty="0"/>
              <a:t>if </a:t>
            </a:r>
            <a:r>
              <a:rPr lang="en-IN" sz="2400" dirty="0" err="1"/>
              <a:t>cin</a:t>
            </a:r>
            <a:r>
              <a:rPr lang="en-IN" sz="2400" dirty="0"/>
              <a:t>=0</a:t>
            </a:r>
          </a:p>
          <a:p>
            <a:pPr marL="914400" lvl="2" indent="0">
              <a:buNone/>
            </a:pPr>
            <a:r>
              <a:rPr lang="en-IN" sz="2200" dirty="0"/>
              <a:t>                d = </a:t>
            </a:r>
            <a:r>
              <a:rPr lang="en-IN" sz="2200" dirty="0" smtClean="0"/>
              <a:t>a-1+1 </a:t>
            </a:r>
            <a:r>
              <a:rPr lang="en-IN" sz="2200" dirty="0"/>
              <a:t>if </a:t>
            </a:r>
            <a:r>
              <a:rPr lang="en-IN" sz="2200" dirty="0" err="1"/>
              <a:t>cin</a:t>
            </a:r>
            <a:r>
              <a:rPr lang="en-IN" sz="2200" dirty="0"/>
              <a:t> = 1</a:t>
            </a:r>
          </a:p>
          <a:p>
            <a:pPr lvl="1"/>
            <a:endParaRPr lang="en-IN" sz="2400" dirty="0" smtClean="0"/>
          </a:p>
        </p:txBody>
      </p:sp>
      <p:sp>
        <p:nvSpPr>
          <p:cNvPr id="6" name="Slide Number Placeholder 5"/>
          <p:cNvSpPr>
            <a:spLocks noGrp="1"/>
          </p:cNvSpPr>
          <p:nvPr>
            <p:ph type="sldNum" sz="quarter" idx="12"/>
          </p:nvPr>
        </p:nvSpPr>
        <p:spPr/>
        <p:txBody>
          <a:bodyPr/>
          <a:lstStyle/>
          <a:p>
            <a:fld id="{6D22F896-40B5-4ADD-8801-0D06FADFA095}" type="slidenum">
              <a:rPr lang="en-US" smtClean="0"/>
              <a:pPr/>
              <a:t>194</a:t>
            </a:fld>
            <a:endParaRPr lang="en-US" dirty="0"/>
          </a:p>
        </p:txBody>
      </p:sp>
      <p:sp>
        <p:nvSpPr>
          <p:cNvPr id="2" name="Title 1"/>
          <p:cNvSpPr>
            <a:spLocks noGrp="1"/>
          </p:cNvSpPr>
          <p:nvPr>
            <p:ph type="title"/>
          </p:nvPr>
        </p:nvSpPr>
        <p:spPr/>
        <p:txBody>
          <a:bodyPr/>
          <a:lstStyle/>
          <a:p>
            <a:r>
              <a:rPr lang="en-IN" dirty="0" smtClean="0"/>
              <a:t>Increment &amp; decrement</a:t>
            </a:r>
            <a:endParaRPr lang="en-IN" dirty="0"/>
          </a:p>
        </p:txBody>
      </p:sp>
    </p:spTree>
    <p:extLst>
      <p:ext uri="{BB962C8B-B14F-4D97-AF65-F5344CB8AC3E}">
        <p14:creationId xmlns:p14="http://schemas.microsoft.com/office/powerpoint/2010/main" xmlns="" val="3878398900"/>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4243387" y="2610644"/>
            <a:ext cx="3705225" cy="2266950"/>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pPr/>
              <a:t>195</a:t>
            </a:fld>
            <a:endParaRPr lang="en-US" dirty="0"/>
          </a:p>
        </p:txBody>
      </p:sp>
      <p:sp>
        <p:nvSpPr>
          <p:cNvPr id="2" name="Title 1"/>
          <p:cNvSpPr>
            <a:spLocks noGrp="1"/>
          </p:cNvSpPr>
          <p:nvPr>
            <p:ph type="title"/>
          </p:nvPr>
        </p:nvSpPr>
        <p:spPr/>
        <p:txBody>
          <a:bodyPr/>
          <a:lstStyle/>
          <a:p>
            <a:r>
              <a:rPr lang="en-IN" dirty="0" smtClean="0"/>
              <a:t>Function table</a:t>
            </a:r>
            <a:endParaRPr lang="en-IN" dirty="0"/>
          </a:p>
        </p:txBody>
      </p:sp>
    </p:spTree>
    <p:extLst>
      <p:ext uri="{BB962C8B-B14F-4D97-AF65-F5344CB8AC3E}">
        <p14:creationId xmlns:p14="http://schemas.microsoft.com/office/powerpoint/2010/main" xmlns="" val="2070491192"/>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3774" y="1300786"/>
            <a:ext cx="10637250" cy="1612896"/>
          </a:xfrm>
        </p:spPr>
        <p:txBody>
          <a:bodyPr>
            <a:normAutofit fontScale="90000"/>
          </a:bodyPr>
          <a:lstStyle/>
          <a:p>
            <a:r>
              <a:rPr lang="en-IN" sz="4400" dirty="0"/>
              <a:t/>
            </a:r>
            <a:br>
              <a:rPr lang="en-IN" sz="4400" dirty="0"/>
            </a:br>
            <a:r>
              <a:rPr lang="en-IN" sz="4400" dirty="0"/>
              <a:t/>
            </a:r>
            <a:br>
              <a:rPr lang="en-IN" sz="4400" dirty="0"/>
            </a:br>
            <a:r>
              <a:rPr lang="en-IN" dirty="0"/>
              <a:t>Central </a:t>
            </a:r>
            <a:r>
              <a:rPr lang="en-IN" dirty="0" smtClean="0"/>
              <a:t>processing unit</a:t>
            </a:r>
            <a:endParaRPr lang="en-IN" dirty="0"/>
          </a:p>
        </p:txBody>
      </p:sp>
    </p:spTree>
    <p:extLst>
      <p:ext uri="{BB962C8B-B14F-4D97-AF65-F5344CB8AC3E}">
        <p14:creationId xmlns:p14="http://schemas.microsoft.com/office/powerpoint/2010/main" xmlns="" val="2375821287"/>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2800" cap="none" dirty="0" smtClean="0"/>
              <a:t>Central processing unit (CPU) consists of the following features −</a:t>
            </a:r>
          </a:p>
          <a:p>
            <a:r>
              <a:rPr lang="en-IN" sz="2800" cap="none" dirty="0" smtClean="0"/>
              <a:t>CPU is considered as the brain of the computer.</a:t>
            </a:r>
          </a:p>
          <a:p>
            <a:r>
              <a:rPr lang="en-IN" sz="2800" cap="none" dirty="0" smtClean="0"/>
              <a:t>CPU performs all types of data processing operations.</a:t>
            </a:r>
          </a:p>
          <a:p>
            <a:r>
              <a:rPr lang="en-IN" sz="2800" cap="none" dirty="0" smtClean="0"/>
              <a:t>It stores data, intermediate results, and instructions (program).</a:t>
            </a:r>
          </a:p>
          <a:p>
            <a:r>
              <a:rPr lang="en-IN" sz="2800" cap="none" dirty="0" smtClean="0"/>
              <a:t>It controls the operation of all parts of the computer.</a:t>
            </a:r>
            <a:endParaRPr lang="en-IN" sz="28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197</a:t>
            </a:fld>
            <a:endParaRPr lang="en-US" dirty="0"/>
          </a:p>
        </p:txBody>
      </p:sp>
      <p:sp>
        <p:nvSpPr>
          <p:cNvPr id="2" name="Title 1"/>
          <p:cNvSpPr>
            <a:spLocks noGrp="1"/>
          </p:cNvSpPr>
          <p:nvPr>
            <p:ph type="title"/>
          </p:nvPr>
        </p:nvSpPr>
        <p:spPr/>
        <p:txBody>
          <a:bodyPr/>
          <a:lstStyle/>
          <a:p>
            <a:r>
              <a:rPr lang="en-IN" dirty="0" smtClean="0"/>
              <a:t>Features of </a:t>
            </a:r>
            <a:r>
              <a:rPr lang="en-IN" dirty="0" err="1" smtClean="0"/>
              <a:t>cpu</a:t>
            </a:r>
            <a:endParaRPr lang="en-IN" dirty="0"/>
          </a:p>
        </p:txBody>
      </p:sp>
    </p:spTree>
    <p:extLst>
      <p:ext uri="{BB962C8B-B14F-4D97-AF65-F5344CB8AC3E}">
        <p14:creationId xmlns:p14="http://schemas.microsoft.com/office/powerpoint/2010/main" xmlns="" val="1505137711"/>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2400" cap="none" dirty="0" smtClean="0"/>
              <a:t>CPU itself has following three components.</a:t>
            </a:r>
          </a:p>
          <a:p>
            <a:pPr lvl="1"/>
            <a:r>
              <a:rPr lang="en-IN" sz="2400" cap="none" dirty="0" smtClean="0"/>
              <a:t>Memory or storage unit</a:t>
            </a:r>
          </a:p>
          <a:p>
            <a:pPr lvl="1"/>
            <a:r>
              <a:rPr lang="en-IN" sz="2400" cap="none" dirty="0" smtClean="0"/>
              <a:t>Control unit</a:t>
            </a:r>
          </a:p>
          <a:p>
            <a:pPr lvl="1"/>
            <a:r>
              <a:rPr lang="en-IN" sz="2400" cap="none" dirty="0" smtClean="0"/>
              <a:t>ALU(arithmetic logic unit)</a:t>
            </a: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198</a:t>
            </a:fld>
            <a:endParaRPr lang="en-US" dirty="0"/>
          </a:p>
        </p:txBody>
      </p:sp>
      <p:sp>
        <p:nvSpPr>
          <p:cNvPr id="2" name="Title 1"/>
          <p:cNvSpPr>
            <a:spLocks noGrp="1"/>
          </p:cNvSpPr>
          <p:nvPr>
            <p:ph type="title"/>
          </p:nvPr>
        </p:nvSpPr>
        <p:spPr/>
        <p:txBody>
          <a:bodyPr/>
          <a:lstStyle/>
          <a:p>
            <a:r>
              <a:rPr lang="en-IN" dirty="0" smtClean="0"/>
              <a:t>Components of </a:t>
            </a:r>
            <a:r>
              <a:rPr lang="en-IN" dirty="0" err="1" smtClean="0"/>
              <a:t>cpu</a:t>
            </a:r>
            <a:endParaRPr lang="en-IN" dirty="0"/>
          </a:p>
        </p:txBody>
      </p:sp>
      <p:pic>
        <p:nvPicPr>
          <p:cNvPr id="7" name="Picture 6"/>
          <p:cNvPicPr>
            <a:picLocks noChangeAspect="1"/>
          </p:cNvPicPr>
          <p:nvPr/>
        </p:nvPicPr>
        <p:blipFill>
          <a:blip r:embed="rId2"/>
          <a:stretch>
            <a:fillRect/>
          </a:stretch>
        </p:blipFill>
        <p:spPr>
          <a:xfrm>
            <a:off x="6856926" y="2498099"/>
            <a:ext cx="4115874" cy="3385176"/>
          </a:xfrm>
          <a:prstGeom prst="rect">
            <a:avLst/>
          </a:prstGeom>
        </p:spPr>
      </p:pic>
    </p:spTree>
    <p:extLst>
      <p:ext uri="{BB962C8B-B14F-4D97-AF65-F5344CB8AC3E}">
        <p14:creationId xmlns:p14="http://schemas.microsoft.com/office/powerpoint/2010/main" xmlns="" val="4072061271"/>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481071"/>
            <a:ext cx="11127972" cy="4402204"/>
          </a:xfrm>
          <a:prstGeom prst="rect">
            <a:avLst/>
          </a:prstGeom>
        </p:spPr>
        <p:txBody>
          <a:bodyPr>
            <a:noAutofit/>
          </a:bodyPr>
          <a:lstStyle/>
          <a:p>
            <a:r>
              <a:rPr lang="en-IN" sz="2200" cap="none" dirty="0" smtClean="0"/>
              <a:t>This unit can store instructions, data, and intermediate results. This unit supplies information to other units of the computer when needed. It is also known as internal storage unit or the main memory or the primary storage or random access memory (RAM).</a:t>
            </a:r>
          </a:p>
          <a:p>
            <a:r>
              <a:rPr lang="en-IN" sz="2200" cap="none" dirty="0" smtClean="0"/>
              <a:t>Its size affects speed, power, and capability. Primary memory and secondary memory are two types of memories in the computer. Functions of the memory unit are −</a:t>
            </a:r>
          </a:p>
          <a:p>
            <a:r>
              <a:rPr lang="en-IN" sz="2200" cap="none" dirty="0" smtClean="0"/>
              <a:t>It stores all the data and the instructions required for processing.</a:t>
            </a:r>
          </a:p>
          <a:p>
            <a:r>
              <a:rPr lang="en-IN" sz="2200" cap="none" dirty="0" smtClean="0"/>
              <a:t>It stores intermediate results of processing.</a:t>
            </a:r>
          </a:p>
          <a:p>
            <a:r>
              <a:rPr lang="en-IN" sz="2200" cap="none" dirty="0" smtClean="0"/>
              <a:t>It stores the final results of processing before these results are released to an output device.</a:t>
            </a:r>
          </a:p>
          <a:p>
            <a:r>
              <a:rPr lang="en-IN" sz="2200" cap="none" dirty="0" smtClean="0"/>
              <a:t>All inputs and outputs are transmitted through the main memory.</a:t>
            </a:r>
            <a:endParaRPr lang="en-IN" sz="22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199</a:t>
            </a:fld>
            <a:endParaRPr lang="en-US" dirty="0"/>
          </a:p>
        </p:txBody>
      </p:sp>
      <p:sp>
        <p:nvSpPr>
          <p:cNvPr id="2" name="Title 1"/>
          <p:cNvSpPr>
            <a:spLocks noGrp="1"/>
          </p:cNvSpPr>
          <p:nvPr>
            <p:ph type="title"/>
          </p:nvPr>
        </p:nvSpPr>
        <p:spPr>
          <a:xfrm>
            <a:off x="913775" y="618518"/>
            <a:ext cx="10364451" cy="604976"/>
          </a:xfrm>
        </p:spPr>
        <p:txBody>
          <a:bodyPr>
            <a:normAutofit fontScale="90000"/>
          </a:bodyPr>
          <a:lstStyle/>
          <a:p>
            <a:r>
              <a:rPr lang="en-IN" dirty="0" smtClean="0"/>
              <a:t>Memory unit</a:t>
            </a:r>
            <a:endParaRPr lang="en-IN" dirty="0"/>
          </a:p>
        </p:txBody>
      </p:sp>
    </p:spTree>
    <p:extLst>
      <p:ext uri="{BB962C8B-B14F-4D97-AF65-F5344CB8AC3E}">
        <p14:creationId xmlns:p14="http://schemas.microsoft.com/office/powerpoint/2010/main" xmlns="" val="2070491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Gates are blocks of hardware that produce graphic symbol and its operation can be described by means of an algebraic expression. </a:t>
            </a:r>
            <a:endParaRPr lang="en-IN" dirty="0" smtClean="0"/>
          </a:p>
          <a:p>
            <a:r>
              <a:rPr lang="en-IN" dirty="0" smtClean="0"/>
              <a:t>The </a:t>
            </a:r>
            <a:r>
              <a:rPr lang="en-IN" dirty="0"/>
              <a:t>input-output relationship of the binary variables for each gate can be represented in tabular form by a </a:t>
            </a:r>
            <a:r>
              <a:rPr lang="en-IN" dirty="0" smtClean="0"/>
              <a:t>truth-table.</a:t>
            </a:r>
          </a:p>
          <a:p>
            <a:r>
              <a:rPr lang="en-IN" dirty="0"/>
              <a:t>The most basic logic gates are </a:t>
            </a:r>
            <a:r>
              <a:rPr lang="en-IN" b="1" dirty="0"/>
              <a:t>AND</a:t>
            </a:r>
            <a:r>
              <a:rPr lang="en-IN" dirty="0"/>
              <a:t> </a:t>
            </a:r>
            <a:r>
              <a:rPr lang="en-IN" dirty="0" err="1"/>
              <a:t>and</a:t>
            </a:r>
            <a:r>
              <a:rPr lang="en-IN" dirty="0"/>
              <a:t> </a:t>
            </a:r>
            <a:r>
              <a:rPr lang="en-IN" b="1" dirty="0" smtClean="0"/>
              <a:t>OR</a:t>
            </a:r>
            <a:r>
              <a:rPr lang="en-IN" dirty="0"/>
              <a:t> with multiple inputs and </a:t>
            </a:r>
            <a:r>
              <a:rPr lang="en-IN" b="1" dirty="0"/>
              <a:t>NOT</a:t>
            </a:r>
            <a:r>
              <a:rPr lang="en-IN" dirty="0"/>
              <a:t> with a single input.</a:t>
            </a:r>
          </a:p>
        </p:txBody>
      </p:sp>
      <p:sp>
        <p:nvSpPr>
          <p:cNvPr id="6" name="Slide Number Placeholder 5"/>
          <p:cNvSpPr>
            <a:spLocks noGrp="1"/>
          </p:cNvSpPr>
          <p:nvPr>
            <p:ph type="sldNum" sz="quarter" idx="12"/>
          </p:nvPr>
        </p:nvSpPr>
        <p:spPr/>
        <p:txBody>
          <a:bodyPr/>
          <a:lstStyle/>
          <a:p>
            <a:fld id="{E97799C9-84D9-46D2-A11E-BCF8A720529D}" type="slidenum">
              <a:rPr lang="en-US" smtClean="0"/>
              <a:pPr/>
              <a:t>2</a:t>
            </a:fld>
            <a:endParaRPr lang="en-US" dirty="0"/>
          </a:p>
        </p:txBody>
      </p:sp>
      <p:sp>
        <p:nvSpPr>
          <p:cNvPr id="2" name="Title 1"/>
          <p:cNvSpPr>
            <a:spLocks noGrp="1"/>
          </p:cNvSpPr>
          <p:nvPr>
            <p:ph type="title"/>
          </p:nvPr>
        </p:nvSpPr>
        <p:spPr/>
        <p:txBody>
          <a:bodyPr/>
          <a:lstStyle/>
          <a:p>
            <a:r>
              <a:rPr lang="en-IN" dirty="0" smtClean="0"/>
              <a:t>LOGIC GATES</a:t>
            </a:r>
            <a:endParaRPr lang="en-IN" dirty="0"/>
          </a:p>
        </p:txBody>
      </p:sp>
    </p:spTree>
    <p:extLst>
      <p:ext uri="{BB962C8B-B14F-4D97-AF65-F5344CB8AC3E}">
        <p14:creationId xmlns:p14="http://schemas.microsoft.com/office/powerpoint/2010/main" xmlns="" val="980853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lstStyle/>
          <a:p>
            <a:r>
              <a:rPr lang="en-IN" sz="3000" b="1" dirty="0" smtClean="0"/>
              <a:t> </a:t>
            </a:r>
            <a:r>
              <a:rPr lang="en-IN" dirty="0" smtClean="0"/>
              <a:t> </a:t>
            </a:r>
            <a:r>
              <a:rPr lang="en-IN" sz="3200" cap="none" dirty="0" smtClean="0"/>
              <a:t>A term </a:t>
            </a:r>
            <a:r>
              <a:rPr lang="en-IN" sz="3200" cap="none" dirty="0" err="1" smtClean="0"/>
              <a:t>and´ed</a:t>
            </a:r>
            <a:r>
              <a:rPr lang="en-IN" sz="3200" cap="none" dirty="0" smtClean="0"/>
              <a:t> with a “0” equals 0 or </a:t>
            </a:r>
            <a:r>
              <a:rPr lang="en-IN" sz="3200" cap="none" dirty="0" err="1" smtClean="0"/>
              <a:t>or´ed</a:t>
            </a:r>
            <a:r>
              <a:rPr lang="en-IN" sz="3200" cap="none" dirty="0" smtClean="0"/>
              <a:t> with a “1” will equal 1</a:t>
            </a:r>
          </a:p>
          <a:p>
            <a:pPr lvl="1"/>
            <a:r>
              <a:rPr lang="en-IN" sz="3200" cap="none" dirty="0" smtClean="0"/>
              <a:t>A . 0 = 0   </a:t>
            </a:r>
            <a:r>
              <a:rPr lang="en-IN" sz="3200" cap="none" dirty="0" smtClean="0">
                <a:sym typeface="Wingdings" panose="05000000000000000000" pitchFamily="2" charset="2"/>
              </a:rPr>
              <a:t></a:t>
            </a:r>
            <a:r>
              <a:rPr lang="en-IN" sz="3200" cap="none" dirty="0" smtClean="0"/>
              <a:t>  0.0 =0  ; 1.0=0</a:t>
            </a:r>
          </a:p>
          <a:p>
            <a:pPr lvl="1"/>
            <a:r>
              <a:rPr lang="en-IN" sz="3200" cap="none" dirty="0" smtClean="0"/>
              <a:t>A + 1 = 1  </a:t>
            </a:r>
            <a:r>
              <a:rPr lang="en-IN" sz="3200" cap="none" dirty="0" smtClean="0">
                <a:sym typeface="Wingdings" panose="05000000000000000000" pitchFamily="2" charset="2"/>
              </a:rPr>
              <a:t></a:t>
            </a:r>
            <a:r>
              <a:rPr lang="en-IN" sz="3200" cap="none" dirty="0" smtClean="0"/>
              <a:t>  0+1=1 ;  1+1=1</a:t>
            </a:r>
          </a:p>
          <a:p>
            <a:endParaRPr lang="en-IN" sz="32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20</a:t>
            </a:fld>
            <a:endParaRPr lang="en-US" dirty="0"/>
          </a:p>
        </p:txBody>
      </p:sp>
      <p:sp>
        <p:nvSpPr>
          <p:cNvPr id="2" name="Title 1"/>
          <p:cNvSpPr>
            <a:spLocks noGrp="1"/>
          </p:cNvSpPr>
          <p:nvPr>
            <p:ph type="title"/>
          </p:nvPr>
        </p:nvSpPr>
        <p:spPr/>
        <p:txBody>
          <a:bodyPr/>
          <a:lstStyle/>
          <a:p>
            <a:r>
              <a:rPr lang="en-IN" b="1" u="sng" dirty="0"/>
              <a:t>Annulment Law</a:t>
            </a:r>
            <a:endParaRPr lang="en-IN" dirty="0"/>
          </a:p>
        </p:txBody>
      </p:sp>
    </p:spTree>
    <p:extLst>
      <p:ext uri="{BB962C8B-B14F-4D97-AF65-F5344CB8AC3E}">
        <p14:creationId xmlns:p14="http://schemas.microsoft.com/office/powerpoint/2010/main" xmlns="" val="402111934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674254"/>
            <a:ext cx="10363826" cy="4116945"/>
          </a:xfrm>
          <a:prstGeom prst="rect">
            <a:avLst/>
          </a:prstGeom>
        </p:spPr>
        <p:txBody>
          <a:bodyPr>
            <a:normAutofit fontScale="85000" lnSpcReduction="10000"/>
          </a:bodyPr>
          <a:lstStyle/>
          <a:p>
            <a:r>
              <a:rPr lang="en-IN" sz="2800" cap="none" dirty="0" smtClean="0"/>
              <a:t>This unit controls the operations of all parts of the computer but does not carry out any actual data processing operations.</a:t>
            </a:r>
          </a:p>
          <a:p>
            <a:r>
              <a:rPr lang="en-IN" sz="2800" cap="none" dirty="0" smtClean="0"/>
              <a:t>Functions of this unit are −</a:t>
            </a:r>
          </a:p>
          <a:p>
            <a:r>
              <a:rPr lang="en-IN" sz="2800" cap="none" dirty="0" smtClean="0"/>
              <a:t>It is responsible for controlling the transfer of data and instructions among other units of a computer.</a:t>
            </a:r>
          </a:p>
          <a:p>
            <a:r>
              <a:rPr lang="en-IN" sz="2800" cap="none" dirty="0" smtClean="0"/>
              <a:t>It manages and coordinates all the units of the computer.</a:t>
            </a:r>
          </a:p>
          <a:p>
            <a:r>
              <a:rPr lang="en-IN" sz="2800" cap="none" dirty="0" smtClean="0"/>
              <a:t>It obtains the instructions from the memory, interprets them, and directs the operation of the computer.</a:t>
            </a:r>
          </a:p>
          <a:p>
            <a:r>
              <a:rPr lang="en-IN" sz="2800" cap="none" dirty="0" smtClean="0"/>
              <a:t>It communicates with input/output devices for transfer of data or results from storage.</a:t>
            </a:r>
          </a:p>
          <a:p>
            <a:r>
              <a:rPr lang="en-IN" sz="2800" cap="none" dirty="0" smtClean="0"/>
              <a:t>It does not process or store data.</a:t>
            </a:r>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200</a:t>
            </a:fld>
            <a:endParaRPr lang="en-US" dirty="0"/>
          </a:p>
        </p:txBody>
      </p:sp>
      <p:sp>
        <p:nvSpPr>
          <p:cNvPr id="2" name="Title 1"/>
          <p:cNvSpPr>
            <a:spLocks noGrp="1"/>
          </p:cNvSpPr>
          <p:nvPr>
            <p:ph type="title"/>
          </p:nvPr>
        </p:nvSpPr>
        <p:spPr>
          <a:xfrm>
            <a:off x="913775" y="618518"/>
            <a:ext cx="10364451" cy="811038"/>
          </a:xfrm>
        </p:spPr>
        <p:txBody>
          <a:bodyPr/>
          <a:lstStyle/>
          <a:p>
            <a:r>
              <a:rPr lang="en-IN" dirty="0" smtClean="0"/>
              <a:t>Control unit</a:t>
            </a:r>
            <a:endParaRPr lang="en-IN" dirty="0"/>
          </a:p>
        </p:txBody>
      </p:sp>
    </p:spTree>
    <p:extLst>
      <p:ext uri="{BB962C8B-B14F-4D97-AF65-F5344CB8AC3E}">
        <p14:creationId xmlns:p14="http://schemas.microsoft.com/office/powerpoint/2010/main" xmlns="" val="1287678637"/>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786270"/>
            <a:ext cx="10363826" cy="4004929"/>
          </a:xfrm>
          <a:prstGeom prst="rect">
            <a:avLst/>
          </a:prstGeom>
        </p:spPr>
        <p:txBody>
          <a:bodyPr>
            <a:noAutofit/>
          </a:bodyPr>
          <a:lstStyle/>
          <a:p>
            <a:r>
              <a:rPr lang="en-IN" sz="2200" cap="none" dirty="0" smtClean="0"/>
              <a:t>This unit consists of two subsections namely,</a:t>
            </a:r>
          </a:p>
          <a:p>
            <a:pPr lvl="1"/>
            <a:r>
              <a:rPr lang="en-IN" sz="2200" cap="none" dirty="0" smtClean="0"/>
              <a:t>Arithmetic section</a:t>
            </a:r>
          </a:p>
          <a:p>
            <a:pPr lvl="1"/>
            <a:r>
              <a:rPr lang="en-IN" sz="2200" cap="none" dirty="0" smtClean="0"/>
              <a:t>Logic section</a:t>
            </a:r>
          </a:p>
          <a:p>
            <a:r>
              <a:rPr lang="en-IN" sz="2200" cap="none" dirty="0" smtClean="0"/>
              <a:t>Arithmetic section - Function of arithmetic section is to perform arithmetic operations like addition, subtraction, multiplication, and division. All complex operations are done by making repetitive use of the above operations.</a:t>
            </a:r>
          </a:p>
          <a:p>
            <a:r>
              <a:rPr lang="en-IN" sz="2200" cap="none" dirty="0" smtClean="0"/>
              <a:t>Logic section - Function of logic section is to perform logic operations such as comparing, selecting, matching, and merging of data.</a:t>
            </a:r>
          </a:p>
          <a:p>
            <a:pPr lvl="1"/>
            <a:endParaRPr lang="en-IN" sz="22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201</a:t>
            </a:fld>
            <a:endParaRPr lang="en-US" dirty="0"/>
          </a:p>
        </p:txBody>
      </p:sp>
      <p:sp>
        <p:nvSpPr>
          <p:cNvPr id="2" name="Title 1"/>
          <p:cNvSpPr>
            <a:spLocks noGrp="1"/>
          </p:cNvSpPr>
          <p:nvPr>
            <p:ph type="title"/>
          </p:nvPr>
        </p:nvSpPr>
        <p:spPr>
          <a:xfrm>
            <a:off x="913775" y="618517"/>
            <a:ext cx="10364451" cy="978463"/>
          </a:xfrm>
        </p:spPr>
        <p:txBody>
          <a:bodyPr/>
          <a:lstStyle/>
          <a:p>
            <a:r>
              <a:rPr lang="en-IN" dirty="0" err="1" smtClean="0"/>
              <a:t>alu</a:t>
            </a:r>
            <a:endParaRPr lang="en-IN" dirty="0"/>
          </a:p>
        </p:txBody>
      </p:sp>
    </p:spTree>
    <p:extLst>
      <p:ext uri="{BB962C8B-B14F-4D97-AF65-F5344CB8AC3E}">
        <p14:creationId xmlns:p14="http://schemas.microsoft.com/office/powerpoint/2010/main" xmlns="" val="28669426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996225"/>
            <a:ext cx="10363826" cy="3773509"/>
          </a:xfrm>
          <a:prstGeom prst="rect">
            <a:avLst/>
          </a:prstGeom>
        </p:spPr>
        <p:txBody>
          <a:bodyPr>
            <a:normAutofit fontScale="77500" lnSpcReduction="20000"/>
          </a:bodyPr>
          <a:lstStyle/>
          <a:p>
            <a:pPr fontAlgn="base"/>
            <a:r>
              <a:rPr lang="en-IN" sz="2900" cap="none" dirty="0" smtClean="0"/>
              <a:t>Generally CPU has seven general registers.   Register organization show how registers are selected and how data flow between register and ALU.   A decoder is used to select a particular register. The output of each register is connected to two multiplexers to form the two buses A and B. The selection lines in each multiplexer select the input data for the particular bus. </a:t>
            </a:r>
          </a:p>
          <a:p>
            <a:r>
              <a:rPr lang="en-IN" sz="2900" cap="none" dirty="0" smtClean="0"/>
              <a:t>The a and b buses form the two inputs of an ALU. The operation select lines decide the micro operation to be performed by ALU. The result of the micro operation is available at the output bus. The output bus connected to the inputs of all registers, thus by selecting a destination register it is possible to store the result in it.</a:t>
            </a:r>
            <a:endParaRPr lang="en-IN" sz="2900" cap="none" baseline="-25000" dirty="0" smtClean="0"/>
          </a:p>
          <a:p>
            <a:endParaRPr lang="en-IN" sz="2600" cap="none" dirty="0" smtClean="0"/>
          </a:p>
          <a:p>
            <a:endParaRPr lang="en-IN" sz="2600" cap="none" baseline="-250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202</a:t>
            </a:fld>
            <a:endParaRPr lang="en-US" dirty="0"/>
          </a:p>
        </p:txBody>
      </p:sp>
      <p:sp>
        <p:nvSpPr>
          <p:cNvPr id="2" name="Title 1"/>
          <p:cNvSpPr>
            <a:spLocks noGrp="1"/>
          </p:cNvSpPr>
          <p:nvPr>
            <p:ph type="title"/>
          </p:nvPr>
        </p:nvSpPr>
        <p:spPr/>
        <p:txBody>
          <a:bodyPr/>
          <a:lstStyle/>
          <a:p>
            <a:r>
              <a:rPr lang="en-IN" dirty="0"/>
              <a:t>General Register organization</a:t>
            </a:r>
          </a:p>
        </p:txBody>
      </p:sp>
    </p:spTree>
    <p:extLst>
      <p:ext uri="{BB962C8B-B14F-4D97-AF65-F5344CB8AC3E}">
        <p14:creationId xmlns:p14="http://schemas.microsoft.com/office/powerpoint/2010/main" xmlns="" val="3681352088"/>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13774" y="1545466"/>
            <a:ext cx="10363826" cy="4468968"/>
          </a:xfrm>
          <a:prstGeom prst="rect">
            <a:avLst/>
          </a:prstGeom>
        </p:spPr>
        <p:txBody>
          <a:bodyPr/>
          <a:lstStyle/>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203</a:t>
            </a:fld>
            <a:endParaRPr lang="en-US" dirty="0"/>
          </a:p>
        </p:txBody>
      </p:sp>
      <p:sp>
        <p:nvSpPr>
          <p:cNvPr id="2" name="Title 1"/>
          <p:cNvSpPr>
            <a:spLocks noGrp="1"/>
          </p:cNvSpPr>
          <p:nvPr>
            <p:ph type="title"/>
          </p:nvPr>
        </p:nvSpPr>
        <p:spPr>
          <a:xfrm>
            <a:off x="913775" y="618517"/>
            <a:ext cx="10364451" cy="565093"/>
          </a:xfrm>
        </p:spPr>
        <p:txBody>
          <a:bodyPr>
            <a:normAutofit fontScale="90000"/>
          </a:bodyPr>
          <a:lstStyle/>
          <a:p>
            <a:r>
              <a:rPr lang="en-IN" dirty="0"/>
              <a:t>A bus organization for seven CPU register</a:t>
            </a:r>
          </a:p>
        </p:txBody>
      </p:sp>
      <p:pic>
        <p:nvPicPr>
          <p:cNvPr id="3" name="Picture 2"/>
          <p:cNvPicPr>
            <a:picLocks noChangeAspect="1"/>
          </p:cNvPicPr>
          <p:nvPr/>
        </p:nvPicPr>
        <p:blipFill>
          <a:blip r:embed="rId2"/>
          <a:stretch>
            <a:fillRect/>
          </a:stretch>
        </p:blipFill>
        <p:spPr>
          <a:xfrm>
            <a:off x="3284113" y="1687132"/>
            <a:ext cx="5563673" cy="4150105"/>
          </a:xfrm>
          <a:prstGeom prst="rect">
            <a:avLst/>
          </a:prstGeom>
        </p:spPr>
      </p:pic>
    </p:spTree>
    <p:extLst>
      <p:ext uri="{BB962C8B-B14F-4D97-AF65-F5344CB8AC3E}">
        <p14:creationId xmlns:p14="http://schemas.microsoft.com/office/powerpoint/2010/main" xmlns="" val="2881658057"/>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982211518"/>
              </p:ext>
            </p:extLst>
          </p:nvPr>
        </p:nvGraphicFramePr>
        <p:xfrm>
          <a:off x="2743199" y="1996222"/>
          <a:ext cx="6954593" cy="4026798"/>
        </p:xfrm>
        <a:graphic>
          <a:graphicData uri="http://schemas.openxmlformats.org/drawingml/2006/table">
            <a:tbl>
              <a:tblPr/>
              <a:tblGrid>
                <a:gridCol w="2179069"/>
                <a:gridCol w="1362056"/>
                <a:gridCol w="1650676"/>
                <a:gridCol w="1762792"/>
              </a:tblGrid>
              <a:tr h="722758">
                <a:tc>
                  <a:txBody>
                    <a:bodyPr/>
                    <a:lstStyle/>
                    <a:p>
                      <a:pPr algn="ctr" fontAlgn="base"/>
                      <a:r>
                        <a:rPr lang="en-IN" sz="1700" b="1">
                          <a:effectLst/>
                        </a:rPr>
                        <a:t>Binary code</a:t>
                      </a:r>
                      <a:endParaRPr lang="en-IN" sz="1700">
                        <a:effectLst/>
                      </a:endParaRP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fontAlgn="base"/>
                      <a:r>
                        <a:rPr lang="en-IN" sz="1700" b="1">
                          <a:effectLst/>
                        </a:rPr>
                        <a:t>SELA</a:t>
                      </a:r>
                      <a:endParaRPr lang="en-IN" sz="1700">
                        <a:effectLst/>
                      </a:endParaRP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6600"/>
                    </a:solidFill>
                  </a:tcPr>
                </a:tc>
                <a:tc>
                  <a:txBody>
                    <a:bodyPr/>
                    <a:lstStyle/>
                    <a:p>
                      <a:pPr fontAlgn="base"/>
                      <a:r>
                        <a:rPr lang="en-IN" sz="1700" b="1">
                          <a:effectLst/>
                        </a:rPr>
                        <a:t>SELB</a:t>
                      </a:r>
                      <a:endParaRPr lang="en-IN" sz="1700">
                        <a:effectLst/>
                      </a:endParaRP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6600"/>
                    </a:solidFill>
                  </a:tcPr>
                </a:tc>
                <a:tc>
                  <a:txBody>
                    <a:bodyPr/>
                    <a:lstStyle/>
                    <a:p>
                      <a:pPr fontAlgn="base"/>
                      <a:r>
                        <a:rPr lang="en-IN" sz="1700" b="1">
                          <a:effectLst/>
                        </a:rPr>
                        <a:t>SELD or SELREG</a:t>
                      </a:r>
                      <a:endParaRPr lang="en-IN" sz="1700">
                        <a:effectLst/>
                      </a:endParaRP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6600"/>
                    </a:solidFill>
                  </a:tcPr>
                </a:tc>
              </a:tr>
              <a:tr h="413005">
                <a:tc>
                  <a:txBody>
                    <a:bodyPr/>
                    <a:lstStyle/>
                    <a:p>
                      <a:pPr fontAlgn="base"/>
                      <a:r>
                        <a:rPr lang="en-IN" sz="1700">
                          <a:effectLst/>
                        </a:rPr>
                        <a:t>000</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1700">
                          <a:effectLst/>
                        </a:rPr>
                        <a:t>Input</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1700">
                          <a:effectLst/>
                        </a:rPr>
                        <a:t>Input</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1700">
                          <a:effectLst/>
                        </a:rPr>
                        <a:t>---</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r>
              <a:tr h="413005">
                <a:tc>
                  <a:txBody>
                    <a:bodyPr/>
                    <a:lstStyle/>
                    <a:p>
                      <a:pPr fontAlgn="base"/>
                      <a:r>
                        <a:rPr lang="en-IN" sz="1700">
                          <a:effectLst/>
                        </a:rPr>
                        <a:t>001</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1700">
                          <a:effectLst/>
                        </a:rPr>
                        <a:t>R1</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1700">
                          <a:effectLst/>
                        </a:rPr>
                        <a:t>R1</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1700">
                          <a:effectLst/>
                        </a:rPr>
                        <a:t>R1</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r>
              <a:tr h="413005">
                <a:tc>
                  <a:txBody>
                    <a:bodyPr/>
                    <a:lstStyle/>
                    <a:p>
                      <a:pPr fontAlgn="base"/>
                      <a:r>
                        <a:rPr lang="en-IN" sz="1700">
                          <a:effectLst/>
                        </a:rPr>
                        <a:t>010</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1700">
                          <a:effectLst/>
                        </a:rPr>
                        <a:t>R2</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1700">
                          <a:effectLst/>
                        </a:rPr>
                        <a:t>R2</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1700">
                          <a:effectLst/>
                        </a:rPr>
                        <a:t>R2</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r>
              <a:tr h="413005">
                <a:tc>
                  <a:txBody>
                    <a:bodyPr/>
                    <a:lstStyle/>
                    <a:p>
                      <a:pPr fontAlgn="base"/>
                      <a:r>
                        <a:rPr lang="en-IN" sz="1700">
                          <a:effectLst/>
                        </a:rPr>
                        <a:t>011</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1700">
                          <a:effectLst/>
                        </a:rPr>
                        <a:t>R3</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1700">
                          <a:effectLst/>
                        </a:rPr>
                        <a:t>R3</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1700">
                          <a:effectLst/>
                        </a:rPr>
                        <a:t>R3</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r>
              <a:tr h="413005">
                <a:tc>
                  <a:txBody>
                    <a:bodyPr/>
                    <a:lstStyle/>
                    <a:p>
                      <a:pPr fontAlgn="base"/>
                      <a:r>
                        <a:rPr lang="en-IN" sz="1700">
                          <a:effectLst/>
                        </a:rPr>
                        <a:t>100</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1700">
                          <a:effectLst/>
                        </a:rPr>
                        <a:t>R4</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1700">
                          <a:effectLst/>
                        </a:rPr>
                        <a:t>R4</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1700">
                          <a:effectLst/>
                        </a:rPr>
                        <a:t>R4</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r>
              <a:tr h="413005">
                <a:tc>
                  <a:txBody>
                    <a:bodyPr/>
                    <a:lstStyle/>
                    <a:p>
                      <a:pPr fontAlgn="base"/>
                      <a:r>
                        <a:rPr lang="en-IN" sz="1700">
                          <a:effectLst/>
                        </a:rPr>
                        <a:t>101</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1700">
                          <a:effectLst/>
                        </a:rPr>
                        <a:t>R5</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1700">
                          <a:effectLst/>
                        </a:rPr>
                        <a:t>R5</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1700">
                          <a:effectLst/>
                        </a:rPr>
                        <a:t>R5</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r>
              <a:tr h="413005">
                <a:tc>
                  <a:txBody>
                    <a:bodyPr/>
                    <a:lstStyle/>
                    <a:p>
                      <a:pPr fontAlgn="base"/>
                      <a:r>
                        <a:rPr lang="en-IN" sz="1700">
                          <a:effectLst/>
                        </a:rPr>
                        <a:t>110</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1700">
                          <a:effectLst/>
                        </a:rPr>
                        <a:t>R6</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1700">
                          <a:effectLst/>
                        </a:rPr>
                        <a:t>R6</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1700">
                          <a:effectLst/>
                        </a:rPr>
                        <a:t>R6</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r>
              <a:tr h="413005">
                <a:tc>
                  <a:txBody>
                    <a:bodyPr/>
                    <a:lstStyle/>
                    <a:p>
                      <a:pPr fontAlgn="base"/>
                      <a:r>
                        <a:rPr lang="en-IN" sz="1700">
                          <a:effectLst/>
                        </a:rPr>
                        <a:t>111</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1700">
                          <a:effectLst/>
                        </a:rPr>
                        <a:t>R7</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1700">
                          <a:effectLst/>
                        </a:rPr>
                        <a:t>R7</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1700" dirty="0">
                          <a:effectLst/>
                        </a:rPr>
                        <a:t>R7</a:t>
                      </a:r>
                    </a:p>
                  </a:txBody>
                  <a:tcPr marL="87801" marR="87801" marT="43900" marB="439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r>
            </a:tbl>
          </a:graphicData>
        </a:graphic>
      </p:graphicFrame>
      <p:sp>
        <p:nvSpPr>
          <p:cNvPr id="6" name="Slide Number Placeholder 5"/>
          <p:cNvSpPr>
            <a:spLocks noGrp="1"/>
          </p:cNvSpPr>
          <p:nvPr>
            <p:ph type="sldNum" sz="quarter" idx="12"/>
          </p:nvPr>
        </p:nvSpPr>
        <p:spPr/>
        <p:txBody>
          <a:bodyPr/>
          <a:lstStyle/>
          <a:p>
            <a:fld id="{6D22F896-40B5-4ADD-8801-0D06FADFA095}" type="slidenum">
              <a:rPr lang="en-US" smtClean="0"/>
              <a:pPr/>
              <a:t>204</a:t>
            </a:fld>
            <a:endParaRPr lang="en-US" dirty="0"/>
          </a:p>
        </p:txBody>
      </p:sp>
      <p:sp>
        <p:nvSpPr>
          <p:cNvPr id="2" name="Title 1"/>
          <p:cNvSpPr>
            <a:spLocks noGrp="1"/>
          </p:cNvSpPr>
          <p:nvPr>
            <p:ph type="title"/>
          </p:nvPr>
        </p:nvSpPr>
        <p:spPr>
          <a:xfrm>
            <a:off x="913775" y="618517"/>
            <a:ext cx="10364451" cy="965255"/>
          </a:xfrm>
        </p:spPr>
        <p:txBody>
          <a:bodyPr>
            <a:normAutofit fontScale="90000"/>
          </a:bodyPr>
          <a:lstStyle/>
          <a:p>
            <a:r>
              <a:rPr lang="en-IN" dirty="0"/>
              <a:t>Register and multiplexer input selection code</a:t>
            </a:r>
          </a:p>
        </p:txBody>
      </p:sp>
    </p:spTree>
    <p:extLst>
      <p:ext uri="{BB962C8B-B14F-4D97-AF65-F5344CB8AC3E}">
        <p14:creationId xmlns:p14="http://schemas.microsoft.com/office/powerpoint/2010/main" xmlns="" val="193386792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2124329046"/>
              </p:ext>
            </p:extLst>
          </p:nvPr>
        </p:nvGraphicFramePr>
        <p:xfrm>
          <a:off x="1576073" y="1453271"/>
          <a:ext cx="8937938" cy="4301215"/>
        </p:xfrm>
        <a:graphic>
          <a:graphicData uri="http://schemas.openxmlformats.org/drawingml/2006/table">
            <a:tbl>
              <a:tblPr/>
              <a:tblGrid>
                <a:gridCol w="4214990"/>
                <a:gridCol w="3501939"/>
                <a:gridCol w="1221009"/>
              </a:tblGrid>
              <a:tr h="427279">
                <a:tc>
                  <a:txBody>
                    <a:bodyPr/>
                    <a:lstStyle/>
                    <a:p>
                      <a:pPr fontAlgn="base"/>
                      <a:r>
                        <a:rPr lang="en-IN" sz="2000" b="1" dirty="0">
                          <a:effectLst/>
                        </a:rPr>
                        <a:t>Operation selection code</a:t>
                      </a:r>
                      <a:endParaRPr lang="en-IN" sz="2000" dirty="0">
                        <a:effectLst/>
                      </a:endParaRP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fontAlgn="base"/>
                      <a:r>
                        <a:rPr lang="en-IN" sz="2000" b="1">
                          <a:effectLst/>
                        </a:rPr>
                        <a:t>Operation</a:t>
                      </a:r>
                      <a:endParaRPr lang="en-IN" sz="2000">
                        <a:effectLst/>
                      </a:endParaRP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6600"/>
                    </a:solidFill>
                  </a:tcPr>
                </a:tc>
                <a:tc>
                  <a:txBody>
                    <a:bodyPr/>
                    <a:lstStyle/>
                    <a:p>
                      <a:pPr fontAlgn="base"/>
                      <a:r>
                        <a:rPr lang="en-IN" sz="2000" b="1">
                          <a:effectLst/>
                        </a:rPr>
                        <a:t>symbol</a:t>
                      </a:r>
                      <a:endParaRPr lang="en-IN" sz="2000">
                        <a:effectLst/>
                      </a:endParaRP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6600"/>
                    </a:solidFill>
                  </a:tcPr>
                </a:tc>
              </a:tr>
              <a:tr h="321459">
                <a:tc>
                  <a:txBody>
                    <a:bodyPr/>
                    <a:lstStyle/>
                    <a:p>
                      <a:pPr fontAlgn="base"/>
                      <a:r>
                        <a:rPr lang="en-IN" sz="2000" dirty="0">
                          <a:effectLst/>
                        </a:rPr>
                        <a:t>0000</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2000">
                          <a:effectLst/>
                        </a:rPr>
                        <a:t>Transfer A</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2000">
                          <a:effectLst/>
                        </a:rPr>
                        <a:t>TSFA</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r>
              <a:tr h="321459">
                <a:tc>
                  <a:txBody>
                    <a:bodyPr/>
                    <a:lstStyle/>
                    <a:p>
                      <a:pPr fontAlgn="base"/>
                      <a:r>
                        <a:rPr lang="en-IN" sz="2000" dirty="0">
                          <a:effectLst/>
                        </a:rPr>
                        <a:t>0001</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2000" dirty="0">
                          <a:effectLst/>
                        </a:rPr>
                        <a:t>Increment A</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2000">
                          <a:effectLst/>
                        </a:rPr>
                        <a:t>INC A</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r>
              <a:tr h="321459">
                <a:tc>
                  <a:txBody>
                    <a:bodyPr/>
                    <a:lstStyle/>
                    <a:p>
                      <a:pPr fontAlgn="base"/>
                      <a:r>
                        <a:rPr lang="en-IN" sz="2000" dirty="0">
                          <a:effectLst/>
                        </a:rPr>
                        <a:t>0010</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2000">
                          <a:effectLst/>
                        </a:rPr>
                        <a:t>A+B</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2000">
                          <a:effectLst/>
                        </a:rPr>
                        <a:t>ADD</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r>
              <a:tr h="291222">
                <a:tc>
                  <a:txBody>
                    <a:bodyPr/>
                    <a:lstStyle/>
                    <a:p>
                      <a:pPr fontAlgn="base"/>
                      <a:r>
                        <a:rPr lang="en-IN" sz="2000" dirty="0">
                          <a:effectLst/>
                        </a:rPr>
                        <a:t>0011</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2000" dirty="0">
                          <a:effectLst/>
                        </a:rPr>
                        <a:t>A-B</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2000">
                          <a:effectLst/>
                        </a:rPr>
                        <a:t>SUB</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r>
              <a:tr h="291222">
                <a:tc>
                  <a:txBody>
                    <a:bodyPr/>
                    <a:lstStyle/>
                    <a:p>
                      <a:pPr fontAlgn="base"/>
                      <a:r>
                        <a:rPr lang="en-IN" sz="2000">
                          <a:effectLst/>
                        </a:rPr>
                        <a:t>0100</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2000" dirty="0">
                          <a:effectLst/>
                        </a:rPr>
                        <a:t>Decrement A</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2000">
                          <a:effectLst/>
                        </a:rPr>
                        <a:t>DEC</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r>
              <a:tr h="321459">
                <a:tc>
                  <a:txBody>
                    <a:bodyPr/>
                    <a:lstStyle/>
                    <a:p>
                      <a:pPr fontAlgn="base"/>
                      <a:r>
                        <a:rPr lang="en-IN" sz="2000">
                          <a:effectLst/>
                        </a:rPr>
                        <a:t>0101</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2000" dirty="0">
                          <a:effectLst/>
                        </a:rPr>
                        <a:t>A AND B</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2000">
                          <a:effectLst/>
                        </a:rPr>
                        <a:t>AND</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r>
              <a:tr h="291222">
                <a:tc>
                  <a:txBody>
                    <a:bodyPr/>
                    <a:lstStyle/>
                    <a:p>
                      <a:pPr fontAlgn="base"/>
                      <a:r>
                        <a:rPr lang="en-IN" sz="2000">
                          <a:effectLst/>
                        </a:rPr>
                        <a:t>0110</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2000" dirty="0">
                          <a:effectLst/>
                        </a:rPr>
                        <a:t>A OR B</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2000">
                          <a:effectLst/>
                        </a:rPr>
                        <a:t>OR</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r>
              <a:tr h="321459">
                <a:tc>
                  <a:txBody>
                    <a:bodyPr/>
                    <a:lstStyle/>
                    <a:p>
                      <a:pPr fontAlgn="base"/>
                      <a:r>
                        <a:rPr lang="en-IN" sz="2000">
                          <a:effectLst/>
                        </a:rPr>
                        <a:t>0111</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2000" dirty="0">
                          <a:effectLst/>
                        </a:rPr>
                        <a:t>A XOR B</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2000">
                          <a:effectLst/>
                        </a:rPr>
                        <a:t>XOR</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r>
              <a:tr h="321459">
                <a:tc>
                  <a:txBody>
                    <a:bodyPr/>
                    <a:lstStyle/>
                    <a:p>
                      <a:pPr fontAlgn="base"/>
                      <a:r>
                        <a:rPr lang="en-IN" sz="2000">
                          <a:effectLst/>
                        </a:rPr>
                        <a:t>1000</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2000" dirty="0">
                          <a:effectLst/>
                        </a:rPr>
                        <a:t>Complement A</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2000" dirty="0">
                          <a:effectLst/>
                        </a:rPr>
                        <a:t>COMA</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r>
              <a:tr h="291222">
                <a:tc>
                  <a:txBody>
                    <a:bodyPr/>
                    <a:lstStyle/>
                    <a:p>
                      <a:pPr fontAlgn="base"/>
                      <a:r>
                        <a:rPr lang="en-IN" sz="2000">
                          <a:effectLst/>
                        </a:rPr>
                        <a:t>1001</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2000">
                          <a:effectLst/>
                        </a:rPr>
                        <a:t>Shift right A</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c>
                  <a:txBody>
                    <a:bodyPr/>
                    <a:lstStyle/>
                    <a:p>
                      <a:pPr fontAlgn="base"/>
                      <a:r>
                        <a:rPr lang="en-IN" sz="2000" dirty="0">
                          <a:effectLst/>
                        </a:rPr>
                        <a:t>SHR</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AE7"/>
                    </a:solidFill>
                  </a:tcPr>
                </a:tc>
              </a:tr>
              <a:tr h="291222">
                <a:tc>
                  <a:txBody>
                    <a:bodyPr/>
                    <a:lstStyle/>
                    <a:p>
                      <a:pPr fontAlgn="base"/>
                      <a:r>
                        <a:rPr lang="en-IN" sz="2000">
                          <a:effectLst/>
                        </a:rPr>
                        <a:t>1010</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2000">
                          <a:effectLst/>
                        </a:rPr>
                        <a:t>Shift left A</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c>
                  <a:txBody>
                    <a:bodyPr/>
                    <a:lstStyle/>
                    <a:p>
                      <a:pPr fontAlgn="base"/>
                      <a:r>
                        <a:rPr lang="en-IN" sz="2000" dirty="0">
                          <a:effectLst/>
                        </a:rPr>
                        <a:t>SHL</a:t>
                      </a:r>
                    </a:p>
                  </a:txBody>
                  <a:tcPr marL="47376" marR="47376" marT="23688" marB="236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3CB"/>
                    </a:solidFill>
                  </a:tcPr>
                </a:tc>
              </a:tr>
            </a:tbl>
          </a:graphicData>
        </a:graphic>
      </p:graphicFrame>
      <p:sp>
        <p:nvSpPr>
          <p:cNvPr id="6" name="Slide Number Placeholder 5"/>
          <p:cNvSpPr>
            <a:spLocks noGrp="1"/>
          </p:cNvSpPr>
          <p:nvPr>
            <p:ph type="sldNum" sz="quarter" idx="12"/>
          </p:nvPr>
        </p:nvSpPr>
        <p:spPr/>
        <p:txBody>
          <a:bodyPr/>
          <a:lstStyle/>
          <a:p>
            <a:fld id="{6D22F896-40B5-4ADD-8801-0D06FADFA095}" type="slidenum">
              <a:rPr lang="en-US" smtClean="0"/>
              <a:pPr/>
              <a:t>205</a:t>
            </a:fld>
            <a:endParaRPr lang="en-US" dirty="0"/>
          </a:p>
        </p:txBody>
      </p:sp>
      <p:sp>
        <p:nvSpPr>
          <p:cNvPr id="2" name="Title 1"/>
          <p:cNvSpPr>
            <a:spLocks noGrp="1"/>
          </p:cNvSpPr>
          <p:nvPr>
            <p:ph type="title"/>
          </p:nvPr>
        </p:nvSpPr>
        <p:spPr>
          <a:xfrm>
            <a:off x="913775" y="618517"/>
            <a:ext cx="10364451" cy="656491"/>
          </a:xfrm>
        </p:spPr>
        <p:txBody>
          <a:bodyPr>
            <a:normAutofit fontScale="90000"/>
          </a:bodyPr>
          <a:lstStyle/>
          <a:p>
            <a:r>
              <a:rPr lang="en-IN" dirty="0"/>
              <a:t>Operation with symbol</a:t>
            </a:r>
          </a:p>
        </p:txBody>
      </p:sp>
    </p:spTree>
    <p:extLst>
      <p:ext uri="{BB962C8B-B14F-4D97-AF65-F5344CB8AC3E}">
        <p14:creationId xmlns:p14="http://schemas.microsoft.com/office/powerpoint/2010/main" xmlns="" val="268771124"/>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2200" cap="none" dirty="0" smtClean="0"/>
              <a:t>The combined value of a binary selection inputs specifies the control word.</a:t>
            </a:r>
          </a:p>
          <a:p>
            <a:r>
              <a:rPr lang="en-IN" sz="2200" cap="none" dirty="0" smtClean="0"/>
              <a:t>It consist of four fields </a:t>
            </a:r>
            <a:r>
              <a:rPr lang="en-IN" sz="2200" cap="none" dirty="0" err="1" smtClean="0"/>
              <a:t>SELA,SELB,and</a:t>
            </a:r>
            <a:r>
              <a:rPr lang="en-IN" sz="2200" cap="none" dirty="0" smtClean="0"/>
              <a:t> SELD or SELREG contains three bit each and </a:t>
            </a:r>
            <a:r>
              <a:rPr lang="en-IN" sz="2200" cap="none" dirty="0" err="1" smtClean="0"/>
              <a:t>selopr</a:t>
            </a:r>
            <a:r>
              <a:rPr lang="en-IN" sz="2200" cap="none" dirty="0" smtClean="0"/>
              <a:t> field contains four bits thus the total bits in the control word are 13-bits.</a:t>
            </a:r>
          </a:p>
          <a:p>
            <a:pPr marL="0" indent="0">
              <a:buNone/>
            </a:pPr>
            <a:endParaRPr lang="en-IN" sz="22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206</a:t>
            </a:fld>
            <a:endParaRPr lang="en-US" dirty="0"/>
          </a:p>
        </p:txBody>
      </p:sp>
      <p:sp>
        <p:nvSpPr>
          <p:cNvPr id="2" name="Title 1"/>
          <p:cNvSpPr>
            <a:spLocks noGrp="1"/>
          </p:cNvSpPr>
          <p:nvPr>
            <p:ph type="title"/>
          </p:nvPr>
        </p:nvSpPr>
        <p:spPr/>
        <p:txBody>
          <a:bodyPr/>
          <a:lstStyle/>
          <a:p>
            <a:r>
              <a:rPr lang="en-IN" dirty="0"/>
              <a:t>What is CONTROL WORD?</a:t>
            </a:r>
          </a:p>
        </p:txBody>
      </p:sp>
      <p:graphicFrame>
        <p:nvGraphicFramePr>
          <p:cNvPr id="10" name="Table 9"/>
          <p:cNvGraphicFramePr>
            <a:graphicFrameLocks noGrp="1"/>
          </p:cNvGraphicFramePr>
          <p:nvPr>
            <p:extLst>
              <p:ext uri="{D42A27DB-BD31-4B8C-83A1-F6EECF244321}">
                <p14:modId xmlns:p14="http://schemas.microsoft.com/office/powerpoint/2010/main" xmlns="" val="4117779982"/>
              </p:ext>
            </p:extLst>
          </p:nvPr>
        </p:nvGraphicFramePr>
        <p:xfrm>
          <a:off x="2949261" y="4287075"/>
          <a:ext cx="6065950" cy="439472"/>
        </p:xfrm>
        <a:graphic>
          <a:graphicData uri="http://schemas.openxmlformats.org/drawingml/2006/table">
            <a:tbl>
              <a:tblPr/>
              <a:tblGrid>
                <a:gridCol w="1452410"/>
                <a:gridCol w="1087884"/>
                <a:gridCol w="1987809"/>
                <a:gridCol w="1537847"/>
              </a:tblGrid>
              <a:tr h="439472">
                <a:tc>
                  <a:txBody>
                    <a:bodyPr/>
                    <a:lstStyle/>
                    <a:p>
                      <a:pPr fontAlgn="base"/>
                      <a:r>
                        <a:rPr lang="en-IN" b="1">
                          <a:effectLst/>
                        </a:rPr>
                        <a:t>SEL A</a:t>
                      </a:r>
                      <a:endParaRPr lang="en-IN">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fontAlgn="base"/>
                      <a:r>
                        <a:rPr lang="en-IN" b="1">
                          <a:effectLst/>
                        </a:rPr>
                        <a:t>SELB</a:t>
                      </a:r>
                      <a:endParaRPr lang="en-IN">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6600"/>
                    </a:solidFill>
                  </a:tcPr>
                </a:tc>
                <a:tc>
                  <a:txBody>
                    <a:bodyPr/>
                    <a:lstStyle/>
                    <a:p>
                      <a:pPr fontAlgn="base"/>
                      <a:r>
                        <a:rPr lang="en-IN" b="1">
                          <a:effectLst/>
                        </a:rPr>
                        <a:t>SELREG OR SELD</a:t>
                      </a:r>
                      <a:endParaRPr lang="en-IN">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6600"/>
                    </a:solidFill>
                  </a:tcPr>
                </a:tc>
                <a:tc>
                  <a:txBody>
                    <a:bodyPr/>
                    <a:lstStyle/>
                    <a:p>
                      <a:pPr fontAlgn="base"/>
                      <a:r>
                        <a:rPr lang="en-IN" b="1" dirty="0">
                          <a:effectLst/>
                        </a:rPr>
                        <a:t>SELOPR</a:t>
                      </a:r>
                      <a:endParaRPr lang="en-IN" dirty="0">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6600"/>
                    </a:solidFill>
                  </a:tcPr>
                </a:tc>
              </a:tr>
            </a:tbl>
          </a:graphicData>
        </a:graphic>
      </p:graphicFrame>
    </p:spTree>
    <p:extLst>
      <p:ext uri="{BB962C8B-B14F-4D97-AF65-F5344CB8AC3E}">
        <p14:creationId xmlns:p14="http://schemas.microsoft.com/office/powerpoint/2010/main" xmlns="" val="1978071008"/>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828801"/>
            <a:ext cx="10363826" cy="3129566"/>
          </a:xfrm>
          <a:prstGeom prst="rect">
            <a:avLst/>
          </a:prstGeom>
        </p:spPr>
        <p:txBody>
          <a:bodyPr>
            <a:normAutofit fontScale="92500" lnSpcReduction="10000"/>
          </a:bodyPr>
          <a:lstStyle/>
          <a:p>
            <a:r>
              <a:rPr lang="en-IN" dirty="0" smtClean="0"/>
              <a:t>1</a:t>
            </a:r>
            <a:r>
              <a:rPr lang="en-IN" cap="none" dirty="0" smtClean="0"/>
              <a:t>.     </a:t>
            </a:r>
            <a:r>
              <a:rPr lang="en-IN" sz="2400" cap="none" dirty="0" smtClean="0"/>
              <a:t>The three bit of SELA select a source registers of the a input of the ALU.</a:t>
            </a:r>
          </a:p>
          <a:p>
            <a:r>
              <a:rPr lang="en-IN" sz="2400" cap="none" dirty="0" smtClean="0"/>
              <a:t>2.    The three bits of SELB select a source registers of the b input of the ALU.</a:t>
            </a:r>
          </a:p>
          <a:p>
            <a:r>
              <a:rPr lang="en-IN" sz="2400" cap="none" dirty="0" smtClean="0"/>
              <a:t>3.    The three bits of SELED or SELREG select a destination register using the</a:t>
            </a:r>
          </a:p>
          <a:p>
            <a:pPr marL="0" indent="0">
              <a:buNone/>
            </a:pPr>
            <a:r>
              <a:rPr lang="en-IN" sz="2400" cap="none" dirty="0"/>
              <a:t> </a:t>
            </a:r>
            <a:r>
              <a:rPr lang="en-IN" sz="2400" cap="none" dirty="0" smtClean="0"/>
              <a:t>         decoder.</a:t>
            </a:r>
          </a:p>
          <a:p>
            <a:r>
              <a:rPr lang="en-IN" sz="2400" cap="none" dirty="0" smtClean="0"/>
              <a:t>4.    The four bits of SELOPR select the operation to be performed by ALU.</a:t>
            </a: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207</a:t>
            </a:fld>
            <a:endParaRPr lang="en-US" dirty="0"/>
          </a:p>
        </p:txBody>
      </p:sp>
      <p:sp>
        <p:nvSpPr>
          <p:cNvPr id="2" name="Title 1"/>
          <p:cNvSpPr>
            <a:spLocks noGrp="1"/>
          </p:cNvSpPr>
          <p:nvPr>
            <p:ph type="title"/>
          </p:nvPr>
        </p:nvSpPr>
        <p:spPr>
          <a:xfrm>
            <a:off x="913775" y="618517"/>
            <a:ext cx="10364451" cy="914069"/>
          </a:xfrm>
        </p:spPr>
        <p:txBody>
          <a:bodyPr/>
          <a:lstStyle/>
          <a:p>
            <a:r>
              <a:rPr lang="en-IN" dirty="0" smtClean="0"/>
              <a:t>FORMAT </a:t>
            </a:r>
            <a:r>
              <a:rPr lang="en-IN" dirty="0"/>
              <a:t>OF CONTROL WORD</a:t>
            </a:r>
          </a:p>
        </p:txBody>
      </p:sp>
    </p:spTree>
    <p:extLst>
      <p:ext uri="{BB962C8B-B14F-4D97-AF65-F5344CB8AC3E}">
        <p14:creationId xmlns:p14="http://schemas.microsoft.com/office/powerpoint/2010/main" xmlns="" val="2249715494"/>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idx="1"/>
          </p:nvPr>
        </p:nvSpPr>
        <p:spPr bwMode="auto">
          <a:xfrm>
            <a:off x="527408" y="2034819"/>
            <a:ext cx="10596106" cy="280076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5E5E5E"/>
                </a:solidFill>
                <a:effectLst/>
                <a:latin typeface="Times New Roman" panose="02020603050405020304" pitchFamily="18" charset="0"/>
                <a:cs typeface="Times New Roman" panose="02020603050405020304" pitchFamily="18" charset="0"/>
              </a:rPr>
              <a:t>•</a:t>
            </a:r>
            <a:r>
              <a:rPr kumimoji="0" lang="en-US" sz="700" b="0" i="0" u="none" strike="noStrike" cap="none" normalizeH="0" baseline="0" dirty="0" smtClean="0">
                <a:ln>
                  <a:noFill/>
                </a:ln>
                <a:solidFill>
                  <a:srgbClr val="5E5E5E"/>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smtClean="0">
                <a:ln>
                  <a:noFill/>
                </a:ln>
                <a:solidFill>
                  <a:srgbClr val="5E5E5E"/>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smtClean="0">
                <a:ln>
                  <a:noFill/>
                </a:ln>
                <a:solidFill>
                  <a:srgbClr val="5E5E5E"/>
                </a:solidFill>
                <a:effectLst/>
                <a:latin typeface="Droid Sans"/>
              </a:rPr>
              <a:t>To perform the operation </a:t>
            </a:r>
            <a:r>
              <a:rPr kumimoji="0" lang="en-US" sz="2200" b="1" i="1" u="none" strike="noStrike" cap="none" normalizeH="0" baseline="0" dirty="0" smtClean="0">
                <a:ln>
                  <a:noFill/>
                </a:ln>
                <a:solidFill>
                  <a:srgbClr val="C00000"/>
                </a:solidFill>
                <a:effectLst/>
                <a:latin typeface="Droid Sans"/>
              </a:rPr>
              <a:t>R3 = R1+R2</a:t>
            </a:r>
            <a:r>
              <a:rPr kumimoji="0" lang="en-US" sz="2200" b="0" i="0" u="none" strike="noStrike" cap="none" normalizeH="0" baseline="0" dirty="0" smtClean="0">
                <a:ln>
                  <a:noFill/>
                </a:ln>
                <a:solidFill>
                  <a:srgbClr val="C00000"/>
                </a:solidFill>
                <a:effectLst/>
                <a:latin typeface="Droid Sans"/>
              </a:rPr>
              <a:t>  </a:t>
            </a:r>
            <a:r>
              <a:rPr kumimoji="0" lang="en-US" sz="2200" b="0" i="0" u="none" strike="noStrike" cap="none" normalizeH="0" baseline="0" dirty="0" smtClean="0">
                <a:ln>
                  <a:noFill/>
                </a:ln>
                <a:solidFill>
                  <a:srgbClr val="5E5E5E"/>
                </a:solidFill>
                <a:effectLst/>
                <a:latin typeface="Droid Sans"/>
              </a:rPr>
              <a:t>We have to provide following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5E5E5E"/>
                </a:solidFill>
                <a:effectLst/>
                <a:latin typeface="Droid Sans"/>
              </a:rPr>
              <a:t>binary selection variable to the select inputs.</a:t>
            </a:r>
            <a:endParaRPr kumimoji="0" lang="en-US" sz="2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5E5E5E"/>
                </a:solidFill>
                <a:effectLst/>
                <a:latin typeface="Droid Sans"/>
              </a:rPr>
              <a:t/>
            </a:r>
            <a:br>
              <a:rPr kumimoji="0" lang="en-US" sz="2200" b="0" i="0" u="none" strike="noStrike" cap="none" normalizeH="0" baseline="0" dirty="0" smtClean="0">
                <a:ln>
                  <a:noFill/>
                </a:ln>
                <a:solidFill>
                  <a:srgbClr val="5E5E5E"/>
                </a:solidFill>
                <a:effectLst/>
                <a:latin typeface="Droid Sans"/>
              </a:rPr>
            </a:br>
            <a:endParaRPr kumimoji="0" lang="en-US" sz="2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5E5E5E"/>
                </a:solidFill>
                <a:effectLst/>
                <a:latin typeface="Droid Sans"/>
              </a:rPr>
              <a:t>1.      </a:t>
            </a:r>
            <a:r>
              <a:rPr kumimoji="0" lang="en-US" sz="2200" b="1" i="0" u="none" strike="noStrike" cap="none" normalizeH="0" baseline="0" dirty="0" smtClean="0">
                <a:ln>
                  <a:noFill/>
                </a:ln>
                <a:solidFill>
                  <a:srgbClr val="002060"/>
                </a:solidFill>
                <a:effectLst/>
                <a:latin typeface="Droid Sans"/>
              </a:rPr>
              <a:t>SEL A</a:t>
            </a:r>
            <a:r>
              <a:rPr kumimoji="0" lang="en-US" sz="2200" b="0" i="0" u="none" strike="noStrike" cap="none" normalizeH="0" baseline="0" dirty="0" smtClean="0">
                <a:ln>
                  <a:noFill/>
                </a:ln>
                <a:solidFill>
                  <a:srgbClr val="002060"/>
                </a:solidFill>
                <a:effectLst/>
                <a:latin typeface="Droid Sans"/>
              </a:rPr>
              <a:t> </a:t>
            </a:r>
            <a:r>
              <a:rPr kumimoji="0" lang="en-US" sz="2200" b="0" i="0" u="none" strike="noStrike" cap="none" normalizeH="0" baseline="0" dirty="0" smtClean="0">
                <a:ln>
                  <a:noFill/>
                </a:ln>
                <a:solidFill>
                  <a:srgbClr val="5E5E5E"/>
                </a:solidFill>
                <a:effectLst/>
                <a:latin typeface="Droid Sans"/>
              </a:rPr>
              <a:t>: </a:t>
            </a:r>
            <a:r>
              <a:rPr kumimoji="0" lang="en-US" sz="2200" b="1" i="0" u="none" strike="noStrike" cap="none" normalizeH="0" baseline="0" dirty="0" smtClean="0">
                <a:ln>
                  <a:noFill/>
                </a:ln>
                <a:solidFill>
                  <a:srgbClr val="C00000"/>
                </a:solidFill>
                <a:effectLst/>
                <a:latin typeface="Droid Sans"/>
              </a:rPr>
              <a:t> 001</a:t>
            </a:r>
            <a:r>
              <a:rPr kumimoji="0" lang="en-US" sz="2200" b="0" i="0" u="none" strike="noStrike" cap="none" normalizeH="0" baseline="0" dirty="0" smtClean="0">
                <a:ln>
                  <a:noFill/>
                </a:ln>
                <a:solidFill>
                  <a:srgbClr val="C00000"/>
                </a:solidFill>
                <a:effectLst/>
                <a:latin typeface="Droid Sans"/>
              </a:rPr>
              <a:t> </a:t>
            </a:r>
            <a:r>
              <a:rPr kumimoji="0" lang="en-US" sz="2200" b="0" i="0" u="none" strike="noStrike" cap="none" normalizeH="0" baseline="0" dirty="0" smtClean="0">
                <a:ln>
                  <a:noFill/>
                </a:ln>
                <a:solidFill>
                  <a:srgbClr val="5E5E5E"/>
                </a:solidFill>
                <a:effectLst/>
                <a:latin typeface="Droid Sans"/>
              </a:rPr>
              <a:t>-To place the contents of R1 into bus A.</a:t>
            </a:r>
            <a:endParaRPr kumimoji="0" lang="en-US" sz="2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5E5E5E"/>
                </a:solidFill>
                <a:effectLst/>
                <a:latin typeface="Droid Sans"/>
              </a:rPr>
              <a:t>2.      </a:t>
            </a:r>
            <a:r>
              <a:rPr kumimoji="0" lang="en-US" sz="2200" b="1" i="0" u="none" strike="noStrike" cap="none" normalizeH="0" baseline="0" dirty="0" smtClean="0">
                <a:ln>
                  <a:noFill/>
                </a:ln>
                <a:solidFill>
                  <a:srgbClr val="002060"/>
                </a:solidFill>
                <a:effectLst/>
                <a:latin typeface="Droid Sans"/>
              </a:rPr>
              <a:t>SEL B</a:t>
            </a:r>
            <a:r>
              <a:rPr kumimoji="0" lang="en-US" sz="2200" b="0" i="0" u="none" strike="noStrike" cap="none" normalizeH="0" baseline="0" dirty="0" smtClean="0">
                <a:ln>
                  <a:noFill/>
                </a:ln>
                <a:solidFill>
                  <a:srgbClr val="002060"/>
                </a:solidFill>
                <a:effectLst/>
                <a:latin typeface="Droid Sans"/>
              </a:rPr>
              <a:t> </a:t>
            </a:r>
            <a:r>
              <a:rPr kumimoji="0" lang="en-US" sz="2200" b="0" i="0" u="none" strike="noStrike" cap="none" normalizeH="0" baseline="0" dirty="0" smtClean="0">
                <a:ln>
                  <a:noFill/>
                </a:ln>
                <a:solidFill>
                  <a:srgbClr val="5E5E5E"/>
                </a:solidFill>
                <a:effectLst/>
                <a:latin typeface="Droid Sans"/>
              </a:rPr>
              <a:t>:  </a:t>
            </a:r>
            <a:r>
              <a:rPr kumimoji="0" lang="en-US" sz="2200" b="1" i="0" u="none" strike="noStrike" cap="none" normalizeH="0" baseline="0" dirty="0" smtClean="0">
                <a:ln>
                  <a:noFill/>
                </a:ln>
                <a:solidFill>
                  <a:srgbClr val="C00000"/>
                </a:solidFill>
                <a:effectLst/>
                <a:latin typeface="Droid Sans"/>
              </a:rPr>
              <a:t>010</a:t>
            </a:r>
            <a:r>
              <a:rPr kumimoji="0" lang="en-US" sz="2200" b="0" i="0" u="none" strike="noStrike" cap="none" normalizeH="0" baseline="0" dirty="0" smtClean="0">
                <a:ln>
                  <a:noFill/>
                </a:ln>
                <a:solidFill>
                  <a:srgbClr val="5E5E5E"/>
                </a:solidFill>
                <a:effectLst/>
                <a:latin typeface="Droid Sans"/>
              </a:rPr>
              <a:t> - to place the contents of R2 into bus B</a:t>
            </a:r>
            <a:endParaRPr kumimoji="0" lang="en-US" sz="2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5E5E5E"/>
                </a:solidFill>
                <a:effectLst/>
                <a:latin typeface="Droid Sans"/>
              </a:rPr>
              <a:t>3.      </a:t>
            </a:r>
            <a:r>
              <a:rPr kumimoji="0" lang="en-US" sz="2200" b="1" i="0" u="none" strike="noStrike" cap="none" normalizeH="0" baseline="0" dirty="0" smtClean="0">
                <a:ln>
                  <a:noFill/>
                </a:ln>
                <a:solidFill>
                  <a:srgbClr val="002060"/>
                </a:solidFill>
                <a:effectLst/>
                <a:latin typeface="Droid Sans"/>
              </a:rPr>
              <a:t>SEL OPR</a:t>
            </a:r>
            <a:r>
              <a:rPr kumimoji="0" lang="en-US" sz="2200" b="0" i="0" u="none" strike="noStrike" cap="none" normalizeH="0" baseline="0" dirty="0" smtClean="0">
                <a:ln>
                  <a:noFill/>
                </a:ln>
                <a:solidFill>
                  <a:srgbClr val="002060"/>
                </a:solidFill>
                <a:effectLst/>
                <a:latin typeface="Droid Sans"/>
              </a:rPr>
              <a:t> </a:t>
            </a:r>
            <a:r>
              <a:rPr kumimoji="0" lang="en-US" sz="2200" b="0" i="0" u="none" strike="noStrike" cap="none" normalizeH="0" baseline="0" dirty="0" smtClean="0">
                <a:ln>
                  <a:noFill/>
                </a:ln>
                <a:solidFill>
                  <a:srgbClr val="5E5E5E"/>
                </a:solidFill>
                <a:effectLst/>
                <a:latin typeface="Droid Sans"/>
              </a:rPr>
              <a:t>:  </a:t>
            </a:r>
            <a:r>
              <a:rPr kumimoji="0" lang="en-US" sz="2200" b="1" i="0" u="none" strike="noStrike" cap="none" normalizeH="0" baseline="0" dirty="0" smtClean="0">
                <a:ln>
                  <a:noFill/>
                </a:ln>
                <a:solidFill>
                  <a:srgbClr val="C00000"/>
                </a:solidFill>
                <a:effectLst/>
                <a:latin typeface="Droid Sans"/>
              </a:rPr>
              <a:t>0010 </a:t>
            </a:r>
            <a:r>
              <a:rPr kumimoji="0" lang="en-US" sz="2200" b="0" i="0" u="none" strike="noStrike" cap="none" normalizeH="0" baseline="0" dirty="0" smtClean="0">
                <a:ln>
                  <a:noFill/>
                </a:ln>
                <a:solidFill>
                  <a:srgbClr val="5E5E5E"/>
                </a:solidFill>
                <a:effectLst/>
                <a:latin typeface="Droid Sans"/>
              </a:rPr>
              <a:t> – to perform the arithmetic addition A+B</a:t>
            </a:r>
            <a:endParaRPr kumimoji="0" lang="en-US" sz="2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5E5E5E"/>
                </a:solidFill>
                <a:effectLst/>
                <a:latin typeface="Droid Sans"/>
              </a:rPr>
              <a:t>4.      </a:t>
            </a:r>
            <a:r>
              <a:rPr kumimoji="0" lang="en-US" sz="2200" b="1" i="0" u="none" strike="noStrike" cap="none" normalizeH="0" baseline="0" dirty="0" smtClean="0">
                <a:ln>
                  <a:noFill/>
                </a:ln>
                <a:solidFill>
                  <a:srgbClr val="002060"/>
                </a:solidFill>
                <a:effectLst/>
                <a:latin typeface="Droid Sans"/>
              </a:rPr>
              <a:t>SEL REG or SEL D</a:t>
            </a:r>
            <a:r>
              <a:rPr kumimoji="0" lang="en-US" sz="2200" b="0" i="0" u="none" strike="noStrike" cap="none" normalizeH="0" baseline="0" dirty="0" smtClean="0">
                <a:ln>
                  <a:noFill/>
                </a:ln>
                <a:solidFill>
                  <a:srgbClr val="002060"/>
                </a:solidFill>
                <a:effectLst/>
                <a:latin typeface="Droid Sans"/>
              </a:rPr>
              <a:t> </a:t>
            </a:r>
            <a:r>
              <a:rPr kumimoji="0" lang="en-US" sz="2200" b="1" i="0" u="none" strike="noStrike" cap="none" normalizeH="0" baseline="0" dirty="0" smtClean="0">
                <a:ln>
                  <a:noFill/>
                </a:ln>
                <a:solidFill>
                  <a:srgbClr val="C00000"/>
                </a:solidFill>
                <a:effectLst/>
                <a:latin typeface="Droid Sans"/>
              </a:rPr>
              <a:t>:  011</a:t>
            </a:r>
            <a:r>
              <a:rPr kumimoji="0" lang="en-US" sz="2200" b="0" i="0" u="none" strike="noStrike" cap="none" normalizeH="0" baseline="0" dirty="0" smtClean="0">
                <a:ln>
                  <a:noFill/>
                </a:ln>
                <a:solidFill>
                  <a:srgbClr val="C00000"/>
                </a:solidFill>
                <a:effectLst/>
                <a:latin typeface="Droid Sans"/>
              </a:rPr>
              <a:t>  </a:t>
            </a:r>
            <a:r>
              <a:rPr kumimoji="0" lang="en-US" sz="2200" b="0" i="0" u="none" strike="noStrike" cap="none" normalizeH="0" baseline="0" dirty="0" smtClean="0">
                <a:ln>
                  <a:noFill/>
                </a:ln>
                <a:solidFill>
                  <a:srgbClr val="5E5E5E"/>
                </a:solidFill>
                <a:effectLst/>
                <a:latin typeface="Droid Sans"/>
              </a:rPr>
              <a:t>– to place the result available on output bus in R3.</a:t>
            </a:r>
            <a:endParaRPr kumimoji="0" lang="en-US" sz="2200" b="0" i="0" u="none" strike="noStrike" cap="none" normalizeH="0" baseline="0" dirty="0" smtClean="0">
              <a:ln>
                <a:noFill/>
              </a:ln>
              <a:solidFill>
                <a:schemeClr val="tx1"/>
              </a:solidFill>
              <a:effectLst/>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pPr/>
              <a:t>208</a:t>
            </a:fld>
            <a:endParaRPr lang="en-US" dirty="0"/>
          </a:p>
        </p:txBody>
      </p:sp>
      <p:sp>
        <p:nvSpPr>
          <p:cNvPr id="2" name="Title 1"/>
          <p:cNvSpPr>
            <a:spLocks noGrp="1"/>
          </p:cNvSpPr>
          <p:nvPr>
            <p:ph type="title"/>
          </p:nvPr>
        </p:nvSpPr>
        <p:spPr/>
        <p:txBody>
          <a:bodyPr>
            <a:normAutofit fontScale="90000"/>
          </a:bodyPr>
          <a:lstStyle/>
          <a:p>
            <a:pPr lvl="0"/>
            <a:r>
              <a:rPr lang="en-US" i="1" cap="none" dirty="0" smtClean="0">
                <a:solidFill>
                  <a:srgbClr val="38761D"/>
                </a:solidFill>
                <a:latin typeface="Droid Sans"/>
              </a:rPr>
              <a:t>EXAMPLE</a:t>
            </a:r>
            <a:r>
              <a:rPr lang="en-US" sz="1800" cap="none" dirty="0"/>
              <a:t/>
            </a:r>
            <a:br>
              <a:rPr lang="en-US" sz="1800" cap="none" dirty="0"/>
            </a:br>
            <a:endParaRPr lang="en-IN" dirty="0"/>
          </a:p>
        </p:txBody>
      </p:sp>
    </p:spTree>
    <p:extLst>
      <p:ext uri="{BB962C8B-B14F-4D97-AF65-F5344CB8AC3E}">
        <p14:creationId xmlns:p14="http://schemas.microsoft.com/office/powerpoint/2010/main" xmlns="" val="3313118603"/>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6"/>
            <a:ext cx="8689976" cy="1993744"/>
          </a:xfrm>
        </p:spPr>
        <p:txBody>
          <a:bodyPr>
            <a:normAutofit/>
          </a:bodyPr>
          <a:lstStyle/>
          <a:p>
            <a:r>
              <a:rPr lang="en-IN" dirty="0"/>
              <a:t/>
            </a:r>
            <a:br>
              <a:rPr lang="en-IN" dirty="0"/>
            </a:br>
            <a:r>
              <a:rPr lang="en-IN" dirty="0"/>
              <a:t>Stack </a:t>
            </a:r>
            <a:r>
              <a:rPr lang="en-IN" dirty="0" smtClean="0"/>
              <a:t>organization</a:t>
            </a:r>
            <a:endParaRPr lang="en-IN" dirty="0"/>
          </a:p>
        </p:txBody>
      </p:sp>
    </p:spTree>
    <p:extLst>
      <p:ext uri="{BB962C8B-B14F-4D97-AF65-F5344CB8AC3E}">
        <p14:creationId xmlns:p14="http://schemas.microsoft.com/office/powerpoint/2010/main" xmlns="" val="2375821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034862"/>
            <a:ext cx="10363826" cy="3756337"/>
          </a:xfrm>
          <a:prstGeom prst="rect">
            <a:avLst/>
          </a:prstGeom>
        </p:spPr>
        <p:txBody>
          <a:bodyPr>
            <a:noAutofit/>
          </a:bodyPr>
          <a:lstStyle/>
          <a:p>
            <a:r>
              <a:rPr lang="en-IN" sz="3200" cap="none" dirty="0" smtClean="0"/>
              <a:t>A term </a:t>
            </a:r>
            <a:r>
              <a:rPr lang="en-IN" sz="3200" cap="none" dirty="0" err="1" smtClean="0"/>
              <a:t>or´ed</a:t>
            </a:r>
            <a:r>
              <a:rPr lang="en-IN" sz="3200" cap="none" dirty="0" smtClean="0"/>
              <a:t> with a “0” or </a:t>
            </a:r>
            <a:r>
              <a:rPr lang="en-IN" sz="3200" cap="none" dirty="0" err="1" smtClean="0"/>
              <a:t>and´ed</a:t>
            </a:r>
            <a:r>
              <a:rPr lang="en-IN" sz="3200" cap="none" dirty="0" smtClean="0"/>
              <a:t> with a “1” will always equal that term</a:t>
            </a:r>
          </a:p>
          <a:p>
            <a:pPr lvl="1"/>
            <a:r>
              <a:rPr lang="en-IN" sz="3200" cap="none" dirty="0" smtClean="0"/>
              <a:t>A + 0 = A  </a:t>
            </a:r>
            <a:r>
              <a:rPr lang="en-IN" sz="3200" cap="none" dirty="0" smtClean="0">
                <a:sym typeface="Wingdings" panose="05000000000000000000" pitchFamily="2" charset="2"/>
              </a:rPr>
              <a:t> 0+0=0  ;  1+0=1</a:t>
            </a:r>
            <a:endParaRPr lang="en-IN" sz="3200" cap="none" dirty="0" smtClean="0"/>
          </a:p>
          <a:p>
            <a:pPr lvl="1"/>
            <a:r>
              <a:rPr lang="en-IN" sz="3200" cap="none" dirty="0" smtClean="0"/>
              <a:t>A . 1 = A   </a:t>
            </a:r>
            <a:r>
              <a:rPr lang="en-IN" sz="3200" cap="none" dirty="0" smtClean="0">
                <a:sym typeface="Wingdings" panose="05000000000000000000" pitchFamily="2" charset="2"/>
              </a:rPr>
              <a:t> 0.1=0  ;  1.1=1</a:t>
            </a:r>
            <a:endParaRPr lang="en-IN" sz="32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21</a:t>
            </a:fld>
            <a:endParaRPr lang="en-US" dirty="0"/>
          </a:p>
        </p:txBody>
      </p:sp>
      <p:sp>
        <p:nvSpPr>
          <p:cNvPr id="2" name="Title 1"/>
          <p:cNvSpPr>
            <a:spLocks noGrp="1"/>
          </p:cNvSpPr>
          <p:nvPr>
            <p:ph type="title"/>
          </p:nvPr>
        </p:nvSpPr>
        <p:spPr/>
        <p:txBody>
          <a:bodyPr/>
          <a:lstStyle/>
          <a:p>
            <a:r>
              <a:rPr lang="en-IN" b="1" u="sng" cap="none" dirty="0"/>
              <a:t>IDENTITY LAW</a:t>
            </a:r>
            <a:r>
              <a:rPr lang="en-IN" cap="none" dirty="0"/>
              <a:t> </a:t>
            </a:r>
            <a:endParaRPr lang="en-IN" dirty="0"/>
          </a:p>
        </p:txBody>
      </p:sp>
    </p:spTree>
    <p:extLst>
      <p:ext uri="{BB962C8B-B14F-4D97-AF65-F5344CB8AC3E}">
        <p14:creationId xmlns:p14="http://schemas.microsoft.com/office/powerpoint/2010/main" xmlns="" val="1646466195"/>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521639"/>
            <a:ext cx="10363826" cy="2449607"/>
          </a:xfrm>
          <a:prstGeom prst="rect">
            <a:avLst/>
          </a:prstGeom>
        </p:spPr>
        <p:txBody>
          <a:bodyPr>
            <a:normAutofit/>
          </a:bodyPr>
          <a:lstStyle/>
          <a:p>
            <a:r>
              <a:rPr lang="en-IN" sz="3000" cap="none" dirty="0" smtClean="0"/>
              <a:t>Stack is a storage device that stores information in such a manner that the item stored at last is the first item retrieved.</a:t>
            </a:r>
          </a:p>
          <a:p>
            <a:r>
              <a:rPr lang="en-IN" sz="3000" cap="none" dirty="0" smtClean="0"/>
              <a:t>It uses Last In First Out(LIFO) method.</a:t>
            </a:r>
            <a:endParaRPr lang="en-IN" sz="30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210</a:t>
            </a:fld>
            <a:endParaRPr lang="en-US" dirty="0"/>
          </a:p>
        </p:txBody>
      </p:sp>
      <p:sp>
        <p:nvSpPr>
          <p:cNvPr id="2" name="Title 1"/>
          <p:cNvSpPr>
            <a:spLocks noGrp="1"/>
          </p:cNvSpPr>
          <p:nvPr>
            <p:ph type="title"/>
          </p:nvPr>
        </p:nvSpPr>
        <p:spPr/>
        <p:txBody>
          <a:bodyPr/>
          <a:lstStyle/>
          <a:p>
            <a:r>
              <a:rPr lang="en-IN" dirty="0" smtClean="0"/>
              <a:t>stack</a:t>
            </a:r>
            <a:endParaRPr lang="en-IN" dirty="0"/>
          </a:p>
        </p:txBody>
      </p:sp>
    </p:spTree>
    <p:extLst>
      <p:ext uri="{BB962C8B-B14F-4D97-AF65-F5344CB8AC3E}">
        <p14:creationId xmlns:p14="http://schemas.microsoft.com/office/powerpoint/2010/main" xmlns="" val="1505137711"/>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Autofit/>
          </a:bodyPr>
          <a:lstStyle/>
          <a:p>
            <a:r>
              <a:rPr lang="en-IN" sz="2800" cap="none" dirty="0" smtClean="0"/>
              <a:t>Stack Top:</a:t>
            </a:r>
          </a:p>
          <a:p>
            <a:pPr lvl="1"/>
            <a:r>
              <a:rPr lang="en-IN" sz="2800" cap="none" dirty="0" smtClean="0"/>
              <a:t>Address of the Top element that is stored in a stack is called stack top.</a:t>
            </a:r>
          </a:p>
          <a:p>
            <a:r>
              <a:rPr lang="en-IN" sz="2800" cap="none" dirty="0" smtClean="0"/>
              <a:t>Stack Pointer:</a:t>
            </a:r>
          </a:p>
          <a:p>
            <a:pPr lvl="1"/>
            <a:r>
              <a:rPr lang="en-IN" sz="2800" cap="none" dirty="0" smtClean="0"/>
              <a:t>The register that holds the address of the stack top is called stack pointer.</a:t>
            </a:r>
          </a:p>
        </p:txBody>
      </p:sp>
      <p:sp>
        <p:nvSpPr>
          <p:cNvPr id="6" name="Slide Number Placeholder 5"/>
          <p:cNvSpPr>
            <a:spLocks noGrp="1"/>
          </p:cNvSpPr>
          <p:nvPr>
            <p:ph type="sldNum" sz="quarter" idx="12"/>
          </p:nvPr>
        </p:nvSpPr>
        <p:spPr/>
        <p:txBody>
          <a:bodyPr/>
          <a:lstStyle/>
          <a:p>
            <a:fld id="{6D22F896-40B5-4ADD-8801-0D06FADFA095}" type="slidenum">
              <a:rPr lang="en-US" smtClean="0"/>
              <a:pPr/>
              <a:t>211</a:t>
            </a:fld>
            <a:endParaRPr lang="en-US" dirty="0"/>
          </a:p>
        </p:txBody>
      </p:sp>
      <p:sp>
        <p:nvSpPr>
          <p:cNvPr id="2" name="Title 1"/>
          <p:cNvSpPr>
            <a:spLocks noGrp="1"/>
          </p:cNvSpPr>
          <p:nvPr>
            <p:ph type="title"/>
          </p:nvPr>
        </p:nvSpPr>
        <p:spPr/>
        <p:txBody>
          <a:bodyPr/>
          <a:lstStyle/>
          <a:p>
            <a:r>
              <a:rPr lang="en-IN" dirty="0" smtClean="0"/>
              <a:t>Stack top and stack pointer</a:t>
            </a:r>
            <a:endParaRPr lang="en-IN" dirty="0"/>
          </a:p>
        </p:txBody>
      </p:sp>
    </p:spTree>
    <p:extLst>
      <p:ext uri="{BB962C8B-B14F-4D97-AF65-F5344CB8AC3E}">
        <p14:creationId xmlns:p14="http://schemas.microsoft.com/office/powerpoint/2010/main" xmlns="" val="407206127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742" y="1800926"/>
            <a:ext cx="11127972" cy="3835533"/>
          </a:xfrm>
          <a:prstGeom prst="rect">
            <a:avLst/>
          </a:prstGeom>
        </p:spPr>
        <p:txBody>
          <a:bodyPr>
            <a:noAutofit/>
          </a:bodyPr>
          <a:lstStyle/>
          <a:p>
            <a:r>
              <a:rPr lang="en-IN" sz="3000" cap="none" dirty="0" smtClean="0"/>
              <a:t>A stack can be placed in a portion of a large memory or it can be organized as a collection of a finite number of memory words or registers. </a:t>
            </a:r>
          </a:p>
          <a:p>
            <a:r>
              <a:rPr lang="en-IN" sz="3000" cap="none" dirty="0" smtClean="0"/>
              <a:t>Following Figure  shows the organization of a 64-word register stack. </a:t>
            </a:r>
          </a:p>
          <a:p>
            <a:r>
              <a:rPr lang="en-IN" sz="3000" b="1" cap="none" dirty="0" smtClean="0"/>
              <a:t>DR: </a:t>
            </a:r>
            <a:r>
              <a:rPr lang="en-IN" sz="3000" cap="none" dirty="0" smtClean="0"/>
              <a:t>is a register that holds the binary data to be written into or read out of the stack.</a:t>
            </a:r>
            <a:r>
              <a:rPr lang="en-IN" sz="3000" dirty="0"/>
              <a:t/>
            </a:r>
            <a:br>
              <a:rPr lang="en-IN" sz="3000" dirty="0"/>
            </a:br>
            <a:endParaRPr lang="en-IN" sz="30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212</a:t>
            </a:fld>
            <a:endParaRPr lang="en-US" dirty="0"/>
          </a:p>
        </p:txBody>
      </p:sp>
      <p:sp>
        <p:nvSpPr>
          <p:cNvPr id="2" name="Title 1"/>
          <p:cNvSpPr>
            <a:spLocks noGrp="1"/>
          </p:cNvSpPr>
          <p:nvPr>
            <p:ph type="title"/>
          </p:nvPr>
        </p:nvSpPr>
        <p:spPr>
          <a:xfrm>
            <a:off x="913775" y="949135"/>
            <a:ext cx="10364451" cy="604976"/>
          </a:xfrm>
        </p:spPr>
        <p:txBody>
          <a:bodyPr>
            <a:normAutofit fontScale="90000"/>
          </a:bodyPr>
          <a:lstStyle/>
          <a:p>
            <a:r>
              <a:rPr lang="en-IN" dirty="0" smtClean="0"/>
              <a:t>Register stack</a:t>
            </a:r>
            <a:endParaRPr lang="en-IN" dirty="0"/>
          </a:p>
        </p:txBody>
      </p:sp>
    </p:spTree>
    <p:extLst>
      <p:ext uri="{BB962C8B-B14F-4D97-AF65-F5344CB8AC3E}">
        <p14:creationId xmlns:p14="http://schemas.microsoft.com/office/powerpoint/2010/main" xmlns="" val="2070491192"/>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4295775" y="1820069"/>
            <a:ext cx="3600450" cy="3848100"/>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pPr/>
              <a:t>213</a:t>
            </a:fld>
            <a:endParaRPr lang="en-US" dirty="0"/>
          </a:p>
        </p:txBody>
      </p:sp>
      <p:sp>
        <p:nvSpPr>
          <p:cNvPr id="2" name="Title 1"/>
          <p:cNvSpPr>
            <a:spLocks noGrp="1"/>
          </p:cNvSpPr>
          <p:nvPr>
            <p:ph type="title"/>
          </p:nvPr>
        </p:nvSpPr>
        <p:spPr/>
        <p:txBody>
          <a:bodyPr/>
          <a:lstStyle/>
          <a:p>
            <a:r>
              <a:rPr lang="en-IN" dirty="0" smtClean="0"/>
              <a:t>Block diagram of a 64 word stack</a:t>
            </a:r>
            <a:endParaRPr lang="en-IN" dirty="0"/>
          </a:p>
        </p:txBody>
      </p:sp>
      <p:sp>
        <p:nvSpPr>
          <p:cNvPr id="8" name="Rectangle 7"/>
          <p:cNvSpPr/>
          <p:nvPr/>
        </p:nvSpPr>
        <p:spPr>
          <a:xfrm>
            <a:off x="549499" y="2214694"/>
            <a:ext cx="6096000" cy="3293209"/>
          </a:xfrm>
          <a:prstGeom prst="rect">
            <a:avLst/>
          </a:prstGeom>
        </p:spPr>
        <p:txBody>
          <a:bodyPr>
            <a:spAutoFit/>
          </a:bodyPr>
          <a:lstStyle/>
          <a:p>
            <a:pPr marL="457200" indent="-457200">
              <a:buFont typeface="Arial" panose="020B0604020202020204" pitchFamily="34" charset="0"/>
              <a:buChar char="•"/>
            </a:pPr>
            <a:r>
              <a:rPr lang="en-IN" sz="2600" dirty="0"/>
              <a:t>The stack pointer register SP contains a binary number whose value is equal to the address of the word that is currently on top of the stack. </a:t>
            </a:r>
            <a:endParaRPr lang="en-IN" sz="2600" dirty="0" smtClean="0"/>
          </a:p>
          <a:p>
            <a:pPr marL="457200" indent="-457200">
              <a:buFont typeface="Arial" panose="020B0604020202020204" pitchFamily="34" charset="0"/>
              <a:buChar char="•"/>
            </a:pPr>
            <a:r>
              <a:rPr lang="en-IN" sz="2600" dirty="0" smtClean="0"/>
              <a:t>Three </a:t>
            </a:r>
            <a:r>
              <a:rPr lang="en-IN" sz="2600" dirty="0"/>
              <a:t>items are placed in the stack: A, B, and C, in that order</a:t>
            </a:r>
            <a:r>
              <a:rPr lang="en-IN" sz="2600" dirty="0" smtClean="0"/>
              <a:t>.</a:t>
            </a:r>
          </a:p>
          <a:p>
            <a:pPr marL="457200" indent="-457200">
              <a:buFont typeface="Arial" panose="020B0604020202020204" pitchFamily="34" charset="0"/>
              <a:buChar char="•"/>
            </a:pPr>
            <a:r>
              <a:rPr lang="en-IN" sz="2600" dirty="0" smtClean="0"/>
              <a:t>Item </a:t>
            </a:r>
            <a:r>
              <a:rPr lang="en-IN" sz="2600" dirty="0"/>
              <a:t>C is on top of the stack so that the content of SP is now 3.</a:t>
            </a:r>
          </a:p>
        </p:txBody>
      </p:sp>
    </p:spTree>
    <p:extLst>
      <p:ext uri="{BB962C8B-B14F-4D97-AF65-F5344CB8AC3E}">
        <p14:creationId xmlns:p14="http://schemas.microsoft.com/office/powerpoint/2010/main" xmlns="" val="1593918221"/>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674254"/>
            <a:ext cx="10363826" cy="4116945"/>
          </a:xfrm>
          <a:prstGeom prst="rect">
            <a:avLst/>
          </a:prstGeom>
        </p:spPr>
        <p:txBody>
          <a:bodyPr>
            <a:normAutofit/>
          </a:bodyPr>
          <a:lstStyle/>
          <a:p>
            <a:r>
              <a:rPr lang="en-IN" sz="2800" cap="none" dirty="0" smtClean="0"/>
              <a:t>The operations of a stack are simulated by incrementing or decrementing the SP register.</a:t>
            </a:r>
          </a:p>
          <a:p>
            <a:r>
              <a:rPr lang="en-IN" sz="2800" b="1" cap="none" dirty="0" smtClean="0"/>
              <a:t>PUSH:</a:t>
            </a:r>
            <a:r>
              <a:rPr lang="en-IN" sz="2800" cap="none" dirty="0" smtClean="0"/>
              <a:t> the operation of insertion is called push, which results in pushing a new item on top.</a:t>
            </a:r>
          </a:p>
          <a:p>
            <a:r>
              <a:rPr lang="en-IN" sz="2800" b="1" cap="none" dirty="0" smtClean="0"/>
              <a:t>POP: </a:t>
            </a:r>
            <a:r>
              <a:rPr lang="en-IN" sz="2800" cap="none" dirty="0" smtClean="0"/>
              <a:t>the operation of deletion is called pop, which results in removing one item from stack.</a:t>
            </a:r>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214</a:t>
            </a:fld>
            <a:endParaRPr lang="en-US" dirty="0"/>
          </a:p>
        </p:txBody>
      </p:sp>
      <p:sp>
        <p:nvSpPr>
          <p:cNvPr id="2" name="Title 1"/>
          <p:cNvSpPr>
            <a:spLocks noGrp="1"/>
          </p:cNvSpPr>
          <p:nvPr>
            <p:ph type="title"/>
          </p:nvPr>
        </p:nvSpPr>
        <p:spPr>
          <a:xfrm>
            <a:off x="913775" y="618518"/>
            <a:ext cx="10364451" cy="811038"/>
          </a:xfrm>
        </p:spPr>
        <p:txBody>
          <a:bodyPr/>
          <a:lstStyle/>
          <a:p>
            <a:r>
              <a:rPr lang="en-IN" dirty="0" smtClean="0"/>
              <a:t>Operations on stack</a:t>
            </a:r>
            <a:endParaRPr lang="en-IN" dirty="0"/>
          </a:p>
        </p:txBody>
      </p:sp>
    </p:spTree>
    <p:extLst>
      <p:ext uri="{BB962C8B-B14F-4D97-AF65-F5344CB8AC3E}">
        <p14:creationId xmlns:p14="http://schemas.microsoft.com/office/powerpoint/2010/main" xmlns="" val="1287678637"/>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786270"/>
            <a:ext cx="10363826" cy="4004929"/>
          </a:xfrm>
          <a:prstGeom prst="rect">
            <a:avLst/>
          </a:prstGeom>
        </p:spPr>
        <p:txBody>
          <a:bodyPr>
            <a:noAutofit/>
          </a:bodyPr>
          <a:lstStyle/>
          <a:p>
            <a:r>
              <a:rPr lang="en-IN" sz="2600" b="1" dirty="0" smtClean="0"/>
              <a:t>The push operation</a:t>
            </a:r>
            <a:r>
              <a:rPr lang="en-IN" sz="2600" dirty="0" smtClean="0"/>
              <a:t> </a:t>
            </a:r>
            <a:r>
              <a:rPr lang="en-IN" sz="2600" cap="none" dirty="0" smtClean="0"/>
              <a:t>is implemented with the following sequence of </a:t>
            </a:r>
            <a:r>
              <a:rPr lang="en-IN" sz="2600" cap="none" dirty="0" err="1" smtClean="0"/>
              <a:t>microoperations</a:t>
            </a:r>
            <a:r>
              <a:rPr lang="en-IN" sz="2600" cap="none" dirty="0" smtClean="0"/>
              <a:t>;</a:t>
            </a:r>
            <a:endParaRPr lang="en-IN" sz="2600" dirty="0"/>
          </a:p>
          <a:p>
            <a:r>
              <a:rPr lang="en-IN" dirty="0"/>
              <a:t>SP ← SP + 1  Increment stack pointer</a:t>
            </a:r>
          </a:p>
          <a:p>
            <a:pPr marL="0" indent="0">
              <a:buNone/>
            </a:pPr>
            <a:r>
              <a:rPr lang="en-IN" dirty="0"/>
              <a:t> </a:t>
            </a:r>
            <a:r>
              <a:rPr lang="en-IN" dirty="0" smtClean="0"/>
              <a:t>  M[SP</a:t>
            </a:r>
            <a:r>
              <a:rPr lang="en-IN" dirty="0"/>
              <a:t>] ← DR   Write item on top of the stack</a:t>
            </a:r>
          </a:p>
          <a:p>
            <a:pPr marL="0" indent="0">
              <a:buNone/>
            </a:pPr>
            <a:r>
              <a:rPr lang="en-IN" dirty="0" smtClean="0"/>
              <a:t>   If </a:t>
            </a:r>
            <a:r>
              <a:rPr lang="en-IN" dirty="0"/>
              <a:t>(SP = 0) then (FULL ←1)  Check if stack is full</a:t>
            </a:r>
          </a:p>
          <a:p>
            <a:pPr marL="0" indent="0">
              <a:buNone/>
            </a:pPr>
            <a:r>
              <a:rPr lang="en-IN" dirty="0" smtClean="0"/>
              <a:t>   EMTY </a:t>
            </a:r>
            <a:r>
              <a:rPr lang="en-IN" dirty="0"/>
              <a:t>← 0   Mark the stack not empty </a:t>
            </a:r>
          </a:p>
          <a:p>
            <a:pPr marL="0" indent="0">
              <a:buNone/>
            </a:pPr>
            <a:r>
              <a:rPr lang="en-IN" dirty="0"/>
              <a:t/>
            </a:r>
            <a:br>
              <a:rPr lang="en-IN" dirty="0"/>
            </a:br>
            <a:endParaRPr lang="en-IN" sz="22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215</a:t>
            </a:fld>
            <a:endParaRPr lang="en-US" dirty="0"/>
          </a:p>
        </p:txBody>
      </p:sp>
      <p:sp>
        <p:nvSpPr>
          <p:cNvPr id="2" name="Title 1"/>
          <p:cNvSpPr>
            <a:spLocks noGrp="1"/>
          </p:cNvSpPr>
          <p:nvPr>
            <p:ph type="title"/>
          </p:nvPr>
        </p:nvSpPr>
        <p:spPr>
          <a:xfrm>
            <a:off x="913775" y="618517"/>
            <a:ext cx="10364451" cy="978463"/>
          </a:xfrm>
        </p:spPr>
        <p:txBody>
          <a:bodyPr/>
          <a:lstStyle/>
          <a:p>
            <a:r>
              <a:rPr lang="en-IN" dirty="0" smtClean="0"/>
              <a:t>Push operation</a:t>
            </a:r>
            <a:endParaRPr lang="en-IN" dirty="0"/>
          </a:p>
        </p:txBody>
      </p:sp>
    </p:spTree>
    <p:extLst>
      <p:ext uri="{BB962C8B-B14F-4D97-AF65-F5344CB8AC3E}">
        <p14:creationId xmlns:p14="http://schemas.microsoft.com/office/powerpoint/2010/main" xmlns="" val="286694263"/>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596980"/>
            <a:ext cx="10363826" cy="4194219"/>
          </a:xfrm>
          <a:prstGeom prst="rect">
            <a:avLst/>
          </a:prstGeom>
        </p:spPr>
        <p:txBody>
          <a:bodyPr>
            <a:noAutofit/>
          </a:bodyPr>
          <a:lstStyle/>
          <a:p>
            <a:r>
              <a:rPr lang="en-IN" b="1" cap="none" dirty="0" smtClean="0"/>
              <a:t>The stack pointer</a:t>
            </a:r>
            <a:r>
              <a:rPr lang="en-IN" cap="none" dirty="0" smtClean="0"/>
              <a:t> is incremented so that it points to the address of the next-higher word. A memory write operation inserts the word from DR into the top of the stack. Note that SP holds the address of the top of the stack and that M[SP] denotes the memory word specified by the address presently available in SP.</a:t>
            </a:r>
          </a:p>
          <a:p>
            <a:r>
              <a:rPr lang="en-IN" b="1" cap="none" dirty="0" smtClean="0"/>
              <a:t>The first item stored</a:t>
            </a:r>
            <a:r>
              <a:rPr lang="en-IN" cap="none" dirty="0" smtClean="0"/>
              <a:t> in the stack is at address l the last item is stored at address 0.</a:t>
            </a:r>
          </a:p>
          <a:p>
            <a:r>
              <a:rPr lang="en-IN" b="1" cap="none" dirty="0" smtClean="0"/>
              <a:t>If </a:t>
            </a:r>
            <a:r>
              <a:rPr lang="en-IN" b="1" cap="none" dirty="0" err="1" smtClean="0"/>
              <a:t>sp</a:t>
            </a:r>
            <a:r>
              <a:rPr lang="en-IN" b="1" cap="none" dirty="0" smtClean="0"/>
              <a:t> reaches 0</a:t>
            </a:r>
            <a:r>
              <a:rPr lang="en-IN" cap="none" dirty="0" smtClean="0"/>
              <a:t>, the stack is full of items, so full is set to l this condition is reached if the top item prior to the last push was in location 63 and, after incrementing </a:t>
            </a:r>
            <a:r>
              <a:rPr lang="en-IN" cap="none" dirty="0" err="1" smtClean="0"/>
              <a:t>sp</a:t>
            </a:r>
            <a:r>
              <a:rPr lang="en-IN" cap="none" dirty="0" smtClean="0"/>
              <a:t>, the last item is stored in location 0.</a:t>
            </a:r>
          </a:p>
          <a:p>
            <a:r>
              <a:rPr lang="en-IN" b="1" cap="none" dirty="0" smtClean="0"/>
              <a:t>Once an item is stored</a:t>
            </a:r>
            <a:r>
              <a:rPr lang="en-IN" cap="none" dirty="0" smtClean="0"/>
              <a:t> in location 0, there are no more empty registers in the stack. If an item is written in the stack, obviously the stack cannot be empty, so EMTY is cleared to 0.</a:t>
            </a:r>
          </a:p>
          <a:p>
            <a:r>
              <a:rPr lang="en-IN" dirty="0"/>
              <a:t/>
            </a:r>
            <a:br>
              <a:rPr lang="en-IN" dirty="0"/>
            </a:br>
            <a:r>
              <a:rPr lang="en-IN" dirty="0"/>
              <a:t> </a:t>
            </a:r>
            <a:endParaRPr lang="en-IN" dirty="0" smtClean="0"/>
          </a:p>
          <a:p>
            <a:pPr marL="0" indent="0">
              <a:buNone/>
            </a:pPr>
            <a:r>
              <a:rPr lang="en-IN" dirty="0"/>
              <a:t/>
            </a:r>
            <a:br>
              <a:rPr lang="en-IN" dirty="0"/>
            </a:br>
            <a:endParaRPr lang="en-IN" sz="22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216</a:t>
            </a:fld>
            <a:endParaRPr lang="en-US" dirty="0"/>
          </a:p>
        </p:txBody>
      </p:sp>
      <p:sp>
        <p:nvSpPr>
          <p:cNvPr id="2" name="Title 1"/>
          <p:cNvSpPr>
            <a:spLocks noGrp="1"/>
          </p:cNvSpPr>
          <p:nvPr>
            <p:ph type="title"/>
          </p:nvPr>
        </p:nvSpPr>
        <p:spPr>
          <a:xfrm>
            <a:off x="913775" y="618517"/>
            <a:ext cx="10364451" cy="978463"/>
          </a:xfrm>
        </p:spPr>
        <p:txBody>
          <a:bodyPr/>
          <a:lstStyle/>
          <a:p>
            <a:r>
              <a:rPr lang="en-IN" dirty="0" smtClean="0"/>
              <a:t>Push operation</a:t>
            </a:r>
            <a:endParaRPr lang="en-IN" dirty="0"/>
          </a:p>
        </p:txBody>
      </p:sp>
    </p:spTree>
    <p:extLst>
      <p:ext uri="{BB962C8B-B14F-4D97-AF65-F5344CB8AC3E}">
        <p14:creationId xmlns:p14="http://schemas.microsoft.com/office/powerpoint/2010/main" xmlns="" val="3420840585"/>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996225"/>
            <a:ext cx="10363826" cy="3773509"/>
          </a:xfrm>
          <a:prstGeom prst="rect">
            <a:avLst/>
          </a:prstGeom>
        </p:spPr>
        <p:txBody>
          <a:bodyPr>
            <a:normAutofit/>
          </a:bodyPr>
          <a:lstStyle/>
          <a:p>
            <a:r>
              <a:rPr lang="en-IN" sz="2400" cap="none" dirty="0" smtClean="0"/>
              <a:t>The pop operation consists of the following sequence of </a:t>
            </a:r>
            <a:r>
              <a:rPr lang="en-IN" sz="2400" cap="none" dirty="0" err="1" smtClean="0"/>
              <a:t>microoperations</a:t>
            </a:r>
            <a:r>
              <a:rPr lang="en-IN" sz="2400" dirty="0" smtClean="0"/>
              <a:t>:</a:t>
            </a:r>
            <a:endParaRPr lang="en-IN" sz="2400" dirty="0"/>
          </a:p>
          <a:p>
            <a:r>
              <a:rPr lang="en-IN" sz="2400" dirty="0"/>
              <a:t>DR ← M[SP]  Read item from the top of stack</a:t>
            </a:r>
          </a:p>
          <a:p>
            <a:pPr marL="0" indent="0">
              <a:buNone/>
            </a:pPr>
            <a:r>
              <a:rPr lang="en-IN" sz="2400" dirty="0" smtClean="0"/>
              <a:t>   SP </a:t>
            </a:r>
            <a:r>
              <a:rPr lang="en-IN" sz="2400" dirty="0"/>
              <a:t>← SP - 1  Decrement stack pointer</a:t>
            </a:r>
          </a:p>
          <a:p>
            <a:pPr marL="0" indent="0">
              <a:buNone/>
            </a:pPr>
            <a:r>
              <a:rPr lang="en-IN" sz="2400" dirty="0" smtClean="0"/>
              <a:t>   If </a:t>
            </a:r>
            <a:r>
              <a:rPr lang="en-IN" sz="2400" dirty="0"/>
              <a:t>(SP = 0) then (EMTY ← 1)  Check if stack is empty</a:t>
            </a:r>
          </a:p>
          <a:p>
            <a:pPr marL="0" indent="0">
              <a:buNone/>
            </a:pPr>
            <a:r>
              <a:rPr lang="en-IN" sz="2400" dirty="0" smtClean="0"/>
              <a:t>   FULL </a:t>
            </a:r>
            <a:r>
              <a:rPr lang="en-IN" sz="2400" dirty="0"/>
              <a:t>← 0    Mark the stack not full </a:t>
            </a:r>
            <a:br>
              <a:rPr lang="en-IN" sz="2400" dirty="0"/>
            </a:br>
            <a:endParaRPr lang="en-IN" sz="2600" cap="none" dirty="0" smtClean="0"/>
          </a:p>
          <a:p>
            <a:pPr marL="0" indent="0">
              <a:buNone/>
            </a:pPr>
            <a:endParaRPr lang="en-IN" sz="2600" cap="none" baseline="-250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217</a:t>
            </a:fld>
            <a:endParaRPr lang="en-US" dirty="0"/>
          </a:p>
        </p:txBody>
      </p:sp>
      <p:sp>
        <p:nvSpPr>
          <p:cNvPr id="2" name="Title 1"/>
          <p:cNvSpPr>
            <a:spLocks noGrp="1"/>
          </p:cNvSpPr>
          <p:nvPr>
            <p:ph type="title"/>
          </p:nvPr>
        </p:nvSpPr>
        <p:spPr/>
        <p:txBody>
          <a:bodyPr/>
          <a:lstStyle/>
          <a:p>
            <a:r>
              <a:rPr lang="en-IN" dirty="0" smtClean="0"/>
              <a:t>Pop operation</a:t>
            </a:r>
            <a:endParaRPr lang="en-IN" dirty="0"/>
          </a:p>
        </p:txBody>
      </p:sp>
    </p:spTree>
    <p:extLst>
      <p:ext uri="{BB962C8B-B14F-4D97-AF65-F5344CB8AC3E}">
        <p14:creationId xmlns:p14="http://schemas.microsoft.com/office/powerpoint/2010/main" xmlns="" val="368135208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738649"/>
            <a:ext cx="10363826" cy="4031086"/>
          </a:xfrm>
          <a:prstGeom prst="rect">
            <a:avLst/>
          </a:prstGeom>
        </p:spPr>
        <p:txBody>
          <a:bodyPr>
            <a:noAutofit/>
          </a:bodyPr>
          <a:lstStyle/>
          <a:p>
            <a:r>
              <a:rPr lang="en-IN" sz="2200" b="1" cap="none" dirty="0" smtClean="0"/>
              <a:t>The top item</a:t>
            </a:r>
            <a:r>
              <a:rPr lang="en-IN" sz="2200" cap="none" dirty="0" smtClean="0"/>
              <a:t> is read from the stack into DR . the stack pointer is then decremented. If its value reaches zero, the stack is empty, so EMTY is set to 1.</a:t>
            </a:r>
          </a:p>
          <a:p>
            <a:r>
              <a:rPr lang="en-IN" sz="2200" b="1" cap="none" dirty="0" smtClean="0"/>
              <a:t>This condition</a:t>
            </a:r>
            <a:r>
              <a:rPr lang="en-IN" sz="2200" cap="none" dirty="0" smtClean="0"/>
              <a:t> is reached if the item read was in location 1. Once this item is read out, SP is decremented and reaches the value 0, which is the initial value of SP. Note that if a pop operation reads the item from location 0 and then SP is decremented, SP changes to 111111, which is equivalent to decimal 63.</a:t>
            </a:r>
          </a:p>
          <a:p>
            <a:r>
              <a:rPr lang="en-IN" sz="2200" b="1" cap="none" dirty="0" smtClean="0"/>
              <a:t>In this configuration</a:t>
            </a:r>
            <a:r>
              <a:rPr lang="en-IN" sz="2200" cap="none" dirty="0" smtClean="0"/>
              <a:t>, the word in address 0 receives the last item in the stack. Note also that an erroneous operation will result if the stack is pushed when FULL = 1 or popped when EMTY = 1.</a:t>
            </a:r>
          </a:p>
          <a:p>
            <a:pPr marL="0" indent="0">
              <a:buNone/>
            </a:pPr>
            <a:r>
              <a:rPr lang="en-IN" sz="2200" cap="none" dirty="0" smtClean="0"/>
              <a:t/>
            </a:r>
            <a:br>
              <a:rPr lang="en-IN" sz="2200" cap="none" dirty="0" smtClean="0"/>
            </a:br>
            <a:endParaRPr lang="en-IN" sz="2200" cap="none" baseline="-250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218</a:t>
            </a:fld>
            <a:endParaRPr lang="en-US" dirty="0"/>
          </a:p>
        </p:txBody>
      </p:sp>
      <p:sp>
        <p:nvSpPr>
          <p:cNvPr id="2" name="Title 1"/>
          <p:cNvSpPr>
            <a:spLocks noGrp="1"/>
          </p:cNvSpPr>
          <p:nvPr>
            <p:ph type="title"/>
          </p:nvPr>
        </p:nvSpPr>
        <p:spPr>
          <a:xfrm>
            <a:off x="913775" y="618518"/>
            <a:ext cx="10364451" cy="720886"/>
          </a:xfrm>
        </p:spPr>
        <p:txBody>
          <a:bodyPr>
            <a:normAutofit fontScale="90000"/>
          </a:bodyPr>
          <a:lstStyle/>
          <a:p>
            <a:r>
              <a:rPr lang="en-IN" dirty="0" smtClean="0"/>
              <a:t>Pop operation</a:t>
            </a:r>
            <a:endParaRPr lang="en-IN" dirty="0"/>
          </a:p>
        </p:txBody>
      </p:sp>
    </p:spTree>
    <p:extLst>
      <p:ext uri="{BB962C8B-B14F-4D97-AF65-F5344CB8AC3E}">
        <p14:creationId xmlns:p14="http://schemas.microsoft.com/office/powerpoint/2010/main" xmlns="" val="740133259"/>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738649"/>
            <a:ext cx="10363826" cy="4031086"/>
          </a:xfrm>
          <a:prstGeom prst="rect">
            <a:avLst/>
          </a:prstGeom>
        </p:spPr>
        <p:txBody>
          <a:bodyPr>
            <a:noAutofit/>
          </a:bodyPr>
          <a:lstStyle/>
          <a:p>
            <a:r>
              <a:rPr lang="en-IN" sz="2400" cap="none" dirty="0" smtClean="0"/>
              <a:t>The implementation of a stack in the CPU is done by assigning a portion of memory to a stack operation and using a processor register as a stack pointer.</a:t>
            </a:r>
          </a:p>
          <a:p>
            <a:r>
              <a:rPr lang="en-IN" sz="2400" cap="none" dirty="0" smtClean="0"/>
              <a:t>A portion of computer memory is partitioned into three segments</a:t>
            </a:r>
          </a:p>
          <a:p>
            <a:pPr lvl="1"/>
            <a:r>
              <a:rPr lang="en-IN" sz="2400" cap="none" dirty="0" smtClean="0"/>
              <a:t>Program</a:t>
            </a:r>
          </a:p>
          <a:p>
            <a:pPr lvl="1"/>
            <a:r>
              <a:rPr lang="en-IN" sz="2400" cap="none" dirty="0" smtClean="0"/>
              <a:t>Data</a:t>
            </a:r>
          </a:p>
          <a:p>
            <a:pPr lvl="1"/>
            <a:r>
              <a:rPr lang="en-IN" sz="2400" cap="none" dirty="0" smtClean="0"/>
              <a:t>Stack</a:t>
            </a:r>
          </a:p>
          <a:p>
            <a:pPr marL="0" indent="0">
              <a:buNone/>
            </a:pPr>
            <a:r>
              <a:rPr lang="en-IN" sz="2200" cap="none" dirty="0" smtClean="0"/>
              <a:t/>
            </a:r>
            <a:br>
              <a:rPr lang="en-IN" sz="2200" cap="none" dirty="0" smtClean="0"/>
            </a:br>
            <a:endParaRPr lang="en-IN" sz="2200" cap="none" baseline="-250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219</a:t>
            </a:fld>
            <a:endParaRPr lang="en-US" dirty="0"/>
          </a:p>
        </p:txBody>
      </p:sp>
      <p:sp>
        <p:nvSpPr>
          <p:cNvPr id="2" name="Title 1"/>
          <p:cNvSpPr>
            <a:spLocks noGrp="1"/>
          </p:cNvSpPr>
          <p:nvPr>
            <p:ph type="title"/>
          </p:nvPr>
        </p:nvSpPr>
        <p:spPr>
          <a:xfrm>
            <a:off x="913775" y="618518"/>
            <a:ext cx="10364451" cy="720886"/>
          </a:xfrm>
        </p:spPr>
        <p:txBody>
          <a:bodyPr>
            <a:normAutofit fontScale="90000"/>
          </a:bodyPr>
          <a:lstStyle/>
          <a:p>
            <a:r>
              <a:rPr lang="en-IN" dirty="0" smtClean="0"/>
              <a:t>MEMORY STACK</a:t>
            </a:r>
            <a:endParaRPr lang="en-IN" dirty="0"/>
          </a:p>
        </p:txBody>
      </p:sp>
    </p:spTree>
    <p:extLst>
      <p:ext uri="{BB962C8B-B14F-4D97-AF65-F5344CB8AC3E}">
        <p14:creationId xmlns:p14="http://schemas.microsoft.com/office/powerpoint/2010/main" xmlns="" val="707463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034862"/>
            <a:ext cx="10363826" cy="3756337"/>
          </a:xfrm>
          <a:prstGeom prst="rect">
            <a:avLst/>
          </a:prstGeom>
        </p:spPr>
        <p:txBody>
          <a:bodyPr>
            <a:noAutofit/>
          </a:bodyPr>
          <a:lstStyle/>
          <a:p>
            <a:r>
              <a:rPr lang="en-IN" sz="3200" cap="none" dirty="0" smtClean="0"/>
              <a:t>an input that is </a:t>
            </a:r>
            <a:r>
              <a:rPr lang="en-IN" sz="3200" cap="none" dirty="0" err="1" smtClean="0"/>
              <a:t>and´ed</a:t>
            </a:r>
            <a:r>
              <a:rPr lang="en-IN" sz="3200" cap="none" dirty="0" smtClean="0"/>
              <a:t> or </a:t>
            </a:r>
            <a:r>
              <a:rPr lang="en-IN" sz="3200" cap="none" dirty="0" err="1" smtClean="0"/>
              <a:t>or´ed</a:t>
            </a:r>
            <a:r>
              <a:rPr lang="en-IN" sz="3200" cap="none" dirty="0" smtClean="0"/>
              <a:t> with itself is equal to that input</a:t>
            </a:r>
          </a:p>
          <a:p>
            <a:pPr lvl="1"/>
            <a:r>
              <a:rPr lang="en-IN" sz="3200" cap="none" dirty="0" smtClean="0"/>
              <a:t>A + A =</a:t>
            </a:r>
            <a:r>
              <a:rPr lang="en-IN" sz="3200" cap="none" dirty="0"/>
              <a:t> </a:t>
            </a:r>
            <a:r>
              <a:rPr lang="en-IN" sz="3200" cap="none" dirty="0" smtClean="0"/>
              <a:t>A    </a:t>
            </a:r>
            <a:r>
              <a:rPr lang="en-IN" sz="3200" cap="none" dirty="0">
                <a:sym typeface="Wingdings" panose="05000000000000000000" pitchFamily="2" charset="2"/>
              </a:rPr>
              <a:t> 0+0=0  ;  </a:t>
            </a:r>
            <a:r>
              <a:rPr lang="en-IN" sz="3200" cap="none" dirty="0" smtClean="0">
                <a:sym typeface="Wingdings" panose="05000000000000000000" pitchFamily="2" charset="2"/>
              </a:rPr>
              <a:t>1+1=1</a:t>
            </a:r>
            <a:endParaRPr lang="en-IN" sz="3200" cap="none" dirty="0"/>
          </a:p>
          <a:p>
            <a:pPr lvl="1"/>
            <a:r>
              <a:rPr lang="en-IN" sz="3200" cap="none" dirty="0" smtClean="0"/>
              <a:t>A . A = A    </a:t>
            </a:r>
            <a:r>
              <a:rPr lang="en-IN" sz="3200" cap="none" dirty="0">
                <a:sym typeface="Wingdings" panose="05000000000000000000" pitchFamily="2" charset="2"/>
              </a:rPr>
              <a:t> </a:t>
            </a:r>
            <a:r>
              <a:rPr lang="en-IN" sz="3200" cap="none" dirty="0" smtClean="0">
                <a:sym typeface="Wingdings" panose="05000000000000000000" pitchFamily="2" charset="2"/>
              </a:rPr>
              <a:t>0.0=0  </a:t>
            </a:r>
            <a:r>
              <a:rPr lang="en-IN" sz="3200" cap="none" dirty="0">
                <a:sym typeface="Wingdings" panose="05000000000000000000" pitchFamily="2" charset="2"/>
              </a:rPr>
              <a:t>;  </a:t>
            </a:r>
            <a:r>
              <a:rPr lang="en-IN" sz="3200" cap="none" dirty="0" smtClean="0">
                <a:sym typeface="Wingdings" panose="05000000000000000000" pitchFamily="2" charset="2"/>
              </a:rPr>
              <a:t>1.1=1</a:t>
            </a:r>
            <a:endParaRPr lang="en-IN" sz="3200" cap="none" dirty="0"/>
          </a:p>
          <a:p>
            <a:pPr lvl="1"/>
            <a:endParaRPr lang="en-IN" sz="32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22</a:t>
            </a:fld>
            <a:endParaRPr lang="en-US" dirty="0"/>
          </a:p>
        </p:txBody>
      </p:sp>
      <p:sp>
        <p:nvSpPr>
          <p:cNvPr id="2" name="Title 1"/>
          <p:cNvSpPr>
            <a:spLocks noGrp="1"/>
          </p:cNvSpPr>
          <p:nvPr>
            <p:ph type="title"/>
          </p:nvPr>
        </p:nvSpPr>
        <p:spPr/>
        <p:txBody>
          <a:bodyPr>
            <a:normAutofit fontScale="90000"/>
          </a:bodyPr>
          <a:lstStyle/>
          <a:p>
            <a:r>
              <a:rPr lang="en-IN" b="1" u="sng" cap="none" dirty="0"/>
              <a:t>IDEMPOTENT LAW</a:t>
            </a:r>
            <a:r>
              <a:rPr lang="en-IN" b="1" cap="none" dirty="0"/>
              <a:t> </a:t>
            </a:r>
            <a:r>
              <a:rPr lang="en-IN" b="1" dirty="0"/>
              <a:t/>
            </a:r>
            <a:br>
              <a:rPr lang="en-IN" b="1" dirty="0"/>
            </a:br>
            <a:endParaRPr lang="en-IN" dirty="0"/>
          </a:p>
        </p:txBody>
      </p:sp>
    </p:spTree>
    <p:extLst>
      <p:ext uri="{BB962C8B-B14F-4D97-AF65-F5344CB8AC3E}">
        <p14:creationId xmlns:p14="http://schemas.microsoft.com/office/powerpoint/2010/main" xmlns="" val="948391822"/>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4460155" y="1481138"/>
            <a:ext cx="3271689" cy="4525962"/>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pPr/>
              <a:t>220</a:t>
            </a:fld>
            <a:endParaRPr lang="en-US" dirty="0"/>
          </a:p>
        </p:txBody>
      </p:sp>
      <p:sp>
        <p:nvSpPr>
          <p:cNvPr id="2" name="Title 1"/>
          <p:cNvSpPr>
            <a:spLocks noGrp="1"/>
          </p:cNvSpPr>
          <p:nvPr>
            <p:ph type="title"/>
          </p:nvPr>
        </p:nvSpPr>
        <p:spPr/>
        <p:txBody>
          <a:bodyPr/>
          <a:lstStyle/>
          <a:p>
            <a:r>
              <a:rPr lang="en-IN" dirty="0" smtClean="0"/>
              <a:t>COMPUTER MEMORY WITH PROGRAM, DATA &amp; STACK SEGMENTS</a:t>
            </a:r>
            <a:endParaRPr lang="en-IN" dirty="0"/>
          </a:p>
        </p:txBody>
      </p:sp>
    </p:spTree>
    <p:extLst>
      <p:ext uri="{BB962C8B-B14F-4D97-AF65-F5344CB8AC3E}">
        <p14:creationId xmlns:p14="http://schemas.microsoft.com/office/powerpoint/2010/main" xmlns="" val="1059307258"/>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14694"/>
            <a:ext cx="10363826" cy="3515932"/>
          </a:xfrm>
          <a:prstGeom prst="rect">
            <a:avLst/>
          </a:prstGeom>
        </p:spPr>
        <p:txBody>
          <a:bodyPr>
            <a:normAutofit fontScale="92500" lnSpcReduction="10000"/>
          </a:bodyPr>
          <a:lstStyle/>
          <a:p>
            <a:r>
              <a:rPr lang="en-IN" sz="2800" cap="none" dirty="0" smtClean="0"/>
              <a:t>The </a:t>
            </a:r>
            <a:r>
              <a:rPr lang="en-IN" sz="2800" b="1" cap="none" dirty="0" smtClean="0"/>
              <a:t>PROGRAM COUNTER (PC):</a:t>
            </a:r>
            <a:r>
              <a:rPr lang="en-IN" sz="2800" cap="none" dirty="0" smtClean="0"/>
              <a:t> points at the address of the next instruction in the program. PC is used during the fetch phase to read an instruction.</a:t>
            </a:r>
          </a:p>
          <a:p>
            <a:r>
              <a:rPr lang="en-IN" sz="2800" cap="none" dirty="0" smtClean="0"/>
              <a:t>The </a:t>
            </a:r>
            <a:r>
              <a:rPr lang="en-IN" sz="2800" b="1" cap="none" dirty="0" smtClean="0"/>
              <a:t>ADDRESS REGISTER(AR):</a:t>
            </a:r>
            <a:r>
              <a:rPr lang="en-IN" sz="2800" cap="none" dirty="0" smtClean="0"/>
              <a:t> points at an array of data. AR is used during the fetch phase to read an operand.</a:t>
            </a:r>
          </a:p>
          <a:p>
            <a:r>
              <a:rPr lang="en-IN" sz="2800" cap="none" dirty="0" smtClean="0"/>
              <a:t>The </a:t>
            </a:r>
            <a:r>
              <a:rPr lang="en-IN" sz="2800" b="1" cap="none" dirty="0" smtClean="0"/>
              <a:t>STACK POINTER(SP): </a:t>
            </a:r>
            <a:r>
              <a:rPr lang="en-IN" sz="2800" cap="none" dirty="0" smtClean="0"/>
              <a:t>points at the top of the stack. SP is used to push or pop items from or to the stack</a:t>
            </a:r>
          </a:p>
          <a:p>
            <a:pPr marL="0" indent="0">
              <a:buNone/>
            </a:pPr>
            <a:endParaRPr lang="en-IN" sz="2400" dirty="0"/>
          </a:p>
          <a:p>
            <a:endParaRPr lang="en-IN" sz="2400" cap="none" dirty="0" smtClean="0"/>
          </a:p>
          <a:p>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221</a:t>
            </a:fld>
            <a:endParaRPr lang="en-US" dirty="0"/>
          </a:p>
        </p:txBody>
      </p:sp>
      <p:sp>
        <p:nvSpPr>
          <p:cNvPr id="2" name="Title 1"/>
          <p:cNvSpPr>
            <a:spLocks noGrp="1"/>
          </p:cNvSpPr>
          <p:nvPr>
            <p:ph type="title"/>
          </p:nvPr>
        </p:nvSpPr>
        <p:spPr/>
        <p:txBody>
          <a:bodyPr/>
          <a:lstStyle/>
          <a:p>
            <a:r>
              <a:rPr lang="en-IN" dirty="0" smtClean="0"/>
              <a:t>Registers of memory stack</a:t>
            </a:r>
            <a:endParaRPr lang="en-IN" dirty="0"/>
          </a:p>
        </p:txBody>
      </p:sp>
    </p:spTree>
    <p:extLst>
      <p:ext uri="{BB962C8B-B14F-4D97-AF65-F5344CB8AC3E}">
        <p14:creationId xmlns:p14="http://schemas.microsoft.com/office/powerpoint/2010/main" xmlns="" val="3109810043"/>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3"/>
            <a:ext cx="10363826" cy="2230666"/>
          </a:xfrm>
          <a:prstGeom prst="rect">
            <a:avLst/>
          </a:prstGeom>
        </p:spPr>
        <p:txBody>
          <a:bodyPr>
            <a:normAutofit/>
          </a:bodyPr>
          <a:lstStyle/>
          <a:p>
            <a:r>
              <a:rPr lang="en-IN" sz="2600" cap="none" dirty="0" smtClean="0"/>
              <a:t>Stack limits can be checked by using two processor registers:</a:t>
            </a:r>
          </a:p>
          <a:p>
            <a:pPr lvl="1"/>
            <a:r>
              <a:rPr lang="en-IN" sz="2600" cap="none" dirty="0" smtClean="0"/>
              <a:t>One to hold the upper limit</a:t>
            </a:r>
          </a:p>
          <a:p>
            <a:pPr lvl="1"/>
            <a:r>
              <a:rPr lang="en-IN" sz="2600" cap="none" dirty="0" smtClean="0"/>
              <a:t>Other to hold the lower limit</a:t>
            </a:r>
            <a:endParaRPr lang="en-IN" sz="26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222</a:t>
            </a:fld>
            <a:endParaRPr lang="en-US" dirty="0"/>
          </a:p>
        </p:txBody>
      </p:sp>
      <p:sp>
        <p:nvSpPr>
          <p:cNvPr id="2" name="Title 1"/>
          <p:cNvSpPr>
            <a:spLocks noGrp="1"/>
          </p:cNvSpPr>
          <p:nvPr>
            <p:ph type="title"/>
          </p:nvPr>
        </p:nvSpPr>
        <p:spPr/>
        <p:txBody>
          <a:bodyPr/>
          <a:lstStyle/>
          <a:p>
            <a:r>
              <a:rPr lang="en-IN" dirty="0" smtClean="0"/>
              <a:t>Stack limits</a:t>
            </a:r>
            <a:endParaRPr lang="en-IN" dirty="0"/>
          </a:p>
        </p:txBody>
      </p:sp>
    </p:spTree>
    <p:extLst>
      <p:ext uri="{BB962C8B-B14F-4D97-AF65-F5344CB8AC3E}">
        <p14:creationId xmlns:p14="http://schemas.microsoft.com/office/powerpoint/2010/main" xmlns="" val="2074635231"/>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3"/>
            <a:ext cx="10363826" cy="2771578"/>
          </a:xfrm>
          <a:prstGeom prst="rect">
            <a:avLst/>
          </a:prstGeom>
        </p:spPr>
        <p:txBody>
          <a:bodyPr/>
          <a:lstStyle/>
          <a:p>
            <a:r>
              <a:rPr lang="en-IN" dirty="0" smtClean="0"/>
              <a:t>Push: </a:t>
            </a:r>
          </a:p>
          <a:p>
            <a:pPr lvl="1"/>
            <a:r>
              <a:rPr lang="en-IN" dirty="0"/>
              <a:t>SP ← SP - 1</a:t>
            </a:r>
          </a:p>
          <a:p>
            <a:pPr lvl="1"/>
            <a:r>
              <a:rPr lang="en-IN" dirty="0"/>
              <a:t>M[SP] ← </a:t>
            </a:r>
            <a:r>
              <a:rPr lang="en-IN" dirty="0" smtClean="0"/>
              <a:t>DR</a:t>
            </a:r>
          </a:p>
          <a:p>
            <a:r>
              <a:rPr lang="en-IN" dirty="0" smtClean="0"/>
              <a:t>Pop:</a:t>
            </a:r>
          </a:p>
          <a:p>
            <a:pPr lvl="1"/>
            <a:r>
              <a:rPr lang="en-IN" dirty="0"/>
              <a:t>DR ← M[SP]</a:t>
            </a:r>
          </a:p>
          <a:p>
            <a:pPr lvl="1"/>
            <a:r>
              <a:rPr lang="en-IN" dirty="0"/>
              <a:t>SP ← SP + </a:t>
            </a:r>
            <a:r>
              <a:rPr lang="en-IN" dirty="0" smtClean="0"/>
              <a:t>1</a:t>
            </a:r>
            <a:endParaRPr lang="en-IN" dirty="0"/>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223</a:t>
            </a:fld>
            <a:endParaRPr lang="en-US" dirty="0"/>
          </a:p>
        </p:txBody>
      </p:sp>
      <p:sp>
        <p:nvSpPr>
          <p:cNvPr id="2" name="Title 1"/>
          <p:cNvSpPr>
            <a:spLocks noGrp="1"/>
          </p:cNvSpPr>
          <p:nvPr>
            <p:ph type="title"/>
          </p:nvPr>
        </p:nvSpPr>
        <p:spPr/>
        <p:txBody>
          <a:bodyPr/>
          <a:lstStyle/>
          <a:p>
            <a:r>
              <a:rPr lang="en-IN" dirty="0" smtClean="0"/>
              <a:t>Operations on memory stack</a:t>
            </a:r>
            <a:endParaRPr lang="en-IN" dirty="0"/>
          </a:p>
        </p:txBody>
      </p:sp>
    </p:spTree>
    <p:extLst>
      <p:ext uri="{BB962C8B-B14F-4D97-AF65-F5344CB8AC3E}">
        <p14:creationId xmlns:p14="http://schemas.microsoft.com/office/powerpoint/2010/main" xmlns="" val="599345562"/>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214694"/>
            <a:ext cx="10363826" cy="3257405"/>
          </a:xfrm>
          <a:prstGeom prst="rect">
            <a:avLst/>
          </a:prstGeom>
        </p:spPr>
        <p:txBody>
          <a:bodyPr>
            <a:normAutofit lnSpcReduction="10000"/>
          </a:bodyPr>
          <a:lstStyle/>
          <a:p>
            <a:r>
              <a:rPr lang="en-IN" sz="2400" b="1" cap="none" dirty="0" smtClean="0"/>
              <a:t>A computer will usually</a:t>
            </a:r>
            <a:r>
              <a:rPr lang="en-IN" sz="2400" cap="none" dirty="0" smtClean="0"/>
              <a:t> have a variety of instruction code formats. It is the function of the control unit within the CPU to interpret each instruction code and provide the necessary control functions needed to process the instruction.</a:t>
            </a:r>
          </a:p>
          <a:p>
            <a:r>
              <a:rPr lang="en-IN" sz="2400" b="1" cap="none" dirty="0" smtClean="0"/>
              <a:t>The format of an instruction</a:t>
            </a:r>
            <a:r>
              <a:rPr lang="en-IN" sz="2400" cap="none" dirty="0" smtClean="0"/>
              <a:t> is usually depicted in a rectangular box symbolizing the bits of the instruction as they appear in memory words or in a control register. </a:t>
            </a:r>
          </a:p>
          <a:p>
            <a:pPr marL="0" indent="0">
              <a:buNone/>
            </a:pPr>
            <a:r>
              <a:rPr lang="en-IN" sz="2400" dirty="0"/>
              <a:t/>
            </a:r>
            <a:br>
              <a:rPr lang="en-IN" sz="2400" dirty="0"/>
            </a:br>
            <a:endParaRPr lang="en-IN" sz="24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224</a:t>
            </a:fld>
            <a:endParaRPr lang="en-US" dirty="0"/>
          </a:p>
        </p:txBody>
      </p:sp>
      <p:sp>
        <p:nvSpPr>
          <p:cNvPr id="2" name="Title 1"/>
          <p:cNvSpPr>
            <a:spLocks noGrp="1"/>
          </p:cNvSpPr>
          <p:nvPr>
            <p:ph type="title"/>
          </p:nvPr>
        </p:nvSpPr>
        <p:spPr/>
        <p:txBody>
          <a:bodyPr/>
          <a:lstStyle/>
          <a:p>
            <a:r>
              <a:rPr lang="en-IN" dirty="0" smtClean="0"/>
              <a:t>Instruction format</a:t>
            </a:r>
            <a:endParaRPr lang="en-IN" dirty="0"/>
          </a:p>
        </p:txBody>
      </p:sp>
    </p:spTree>
    <p:extLst>
      <p:ext uri="{BB962C8B-B14F-4D97-AF65-F5344CB8AC3E}">
        <p14:creationId xmlns:p14="http://schemas.microsoft.com/office/powerpoint/2010/main" xmlns="" val="3625287436"/>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996226"/>
            <a:ext cx="10363826" cy="3475874"/>
          </a:xfrm>
          <a:prstGeom prst="rect">
            <a:avLst/>
          </a:prstGeom>
        </p:spPr>
        <p:txBody>
          <a:bodyPr>
            <a:normAutofit fontScale="92500" lnSpcReduction="10000"/>
          </a:bodyPr>
          <a:lstStyle/>
          <a:p>
            <a:r>
              <a:rPr lang="en-IN" sz="2400" cap="none" dirty="0"/>
              <a:t>The bits of the instruction are divided into groups called fields. The most common </a:t>
            </a:r>
            <a:r>
              <a:rPr lang="en-IN" sz="2400" cap="none" dirty="0" smtClean="0"/>
              <a:t>fields found </a:t>
            </a:r>
            <a:r>
              <a:rPr lang="en-IN" sz="2400" cap="none" dirty="0"/>
              <a:t>in instruction formats are</a:t>
            </a:r>
            <a:r>
              <a:rPr lang="en-IN" sz="2400" cap="none" dirty="0" smtClean="0"/>
              <a:t>:</a:t>
            </a:r>
          </a:p>
          <a:p>
            <a:r>
              <a:rPr lang="en-IN" sz="2400" cap="none" dirty="0"/>
              <a:t>1. An operation code field that specifies the operation to be performed.</a:t>
            </a:r>
          </a:p>
          <a:p>
            <a:r>
              <a:rPr lang="en-IN" sz="2400" cap="none" dirty="0"/>
              <a:t>2. An address field that designates a memory address or a processor</a:t>
            </a:r>
          </a:p>
          <a:p>
            <a:pPr marL="0" indent="0">
              <a:buNone/>
            </a:pPr>
            <a:r>
              <a:rPr lang="en-IN" sz="2400" cap="none" dirty="0" smtClean="0"/>
              <a:t>       register</a:t>
            </a:r>
            <a:r>
              <a:rPr lang="en-IN" sz="2400" cap="none" dirty="0"/>
              <a:t>.</a:t>
            </a:r>
          </a:p>
          <a:p>
            <a:r>
              <a:rPr lang="en-IN" sz="2400" cap="none" dirty="0"/>
              <a:t>3. A mode field that specifies the way the operand or the effective address</a:t>
            </a:r>
          </a:p>
          <a:p>
            <a:pPr marL="0" indent="0">
              <a:buNone/>
            </a:pPr>
            <a:r>
              <a:rPr lang="en-IN" sz="2400" cap="none" dirty="0" smtClean="0"/>
              <a:t>       is </a:t>
            </a:r>
            <a:r>
              <a:rPr lang="en-IN" sz="2400" cap="none" dirty="0"/>
              <a:t>determined.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225</a:t>
            </a:fld>
            <a:endParaRPr lang="en-US" dirty="0"/>
          </a:p>
        </p:txBody>
      </p:sp>
      <p:sp>
        <p:nvSpPr>
          <p:cNvPr id="2" name="Title 1"/>
          <p:cNvSpPr>
            <a:spLocks noGrp="1"/>
          </p:cNvSpPr>
          <p:nvPr>
            <p:ph type="title"/>
          </p:nvPr>
        </p:nvSpPr>
        <p:spPr/>
        <p:txBody>
          <a:bodyPr/>
          <a:lstStyle/>
          <a:p>
            <a:r>
              <a:rPr lang="en-IN" dirty="0" smtClean="0"/>
              <a:t>Instruction format</a:t>
            </a:r>
            <a:endParaRPr lang="en-IN" dirty="0"/>
          </a:p>
        </p:txBody>
      </p:sp>
    </p:spTree>
    <p:extLst>
      <p:ext uri="{BB962C8B-B14F-4D97-AF65-F5344CB8AC3E}">
        <p14:creationId xmlns:p14="http://schemas.microsoft.com/office/powerpoint/2010/main" xmlns="" val="2856350911"/>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086378"/>
            <a:ext cx="10363826" cy="3704822"/>
          </a:xfrm>
          <a:prstGeom prst="rect">
            <a:avLst/>
          </a:prstGeom>
        </p:spPr>
        <p:txBody>
          <a:bodyPr>
            <a:noAutofit/>
          </a:bodyPr>
          <a:lstStyle/>
          <a:p>
            <a:r>
              <a:rPr lang="en-IN" sz="2400" cap="none" dirty="0" smtClean="0"/>
              <a:t>The number of address fields in the instruction format of a computer depends on the internal organization of its registers. </a:t>
            </a:r>
          </a:p>
          <a:p>
            <a:r>
              <a:rPr lang="en-IN" sz="2400" cap="none" dirty="0" smtClean="0"/>
              <a:t>Most computers fall into one of three types of CPU organizations:</a:t>
            </a:r>
          </a:p>
          <a:p>
            <a:r>
              <a:rPr lang="en-IN" sz="2400" cap="none" dirty="0" smtClean="0"/>
              <a:t>1. Single accumulator organization.</a:t>
            </a:r>
          </a:p>
          <a:p>
            <a:r>
              <a:rPr lang="en-IN" sz="2400" cap="none" dirty="0" smtClean="0"/>
              <a:t>2. General register organization.</a:t>
            </a:r>
          </a:p>
          <a:p>
            <a:r>
              <a:rPr lang="en-IN" sz="2400" cap="none" dirty="0" smtClean="0"/>
              <a:t>3. Stack organization. </a:t>
            </a:r>
          </a:p>
          <a:p>
            <a:pPr marL="0" indent="0">
              <a:buNone/>
            </a:pPr>
            <a:r>
              <a:rPr lang="en-IN" sz="2400" cap="none" dirty="0" smtClean="0"/>
              <a:t/>
            </a:r>
            <a:br>
              <a:rPr lang="en-IN" sz="2400" cap="none" dirty="0" smtClean="0"/>
            </a:b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226</a:t>
            </a:fld>
            <a:endParaRPr lang="en-US" dirty="0"/>
          </a:p>
        </p:txBody>
      </p:sp>
      <p:sp>
        <p:nvSpPr>
          <p:cNvPr id="2" name="Title 1"/>
          <p:cNvSpPr>
            <a:spLocks noGrp="1"/>
          </p:cNvSpPr>
          <p:nvPr>
            <p:ph type="title"/>
          </p:nvPr>
        </p:nvSpPr>
        <p:spPr/>
        <p:txBody>
          <a:bodyPr/>
          <a:lstStyle/>
          <a:p>
            <a:r>
              <a:rPr lang="en-IN" dirty="0" err="1" smtClean="0"/>
              <a:t>Cpu</a:t>
            </a:r>
            <a:r>
              <a:rPr lang="en-IN" dirty="0" smtClean="0"/>
              <a:t> organization</a:t>
            </a:r>
            <a:endParaRPr lang="en-IN" dirty="0"/>
          </a:p>
        </p:txBody>
      </p:sp>
    </p:spTree>
    <p:extLst>
      <p:ext uri="{BB962C8B-B14F-4D97-AF65-F5344CB8AC3E}">
        <p14:creationId xmlns:p14="http://schemas.microsoft.com/office/powerpoint/2010/main" xmlns="" val="2182903632"/>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009104"/>
            <a:ext cx="10363826" cy="3782095"/>
          </a:xfrm>
          <a:prstGeom prst="rect">
            <a:avLst/>
          </a:prstGeom>
        </p:spPr>
        <p:txBody>
          <a:bodyPr/>
          <a:lstStyle/>
          <a:p>
            <a:r>
              <a:rPr lang="en-IN" sz="2400" b="1" cap="none" dirty="0" smtClean="0"/>
              <a:t>Computers with three-address</a:t>
            </a:r>
            <a:r>
              <a:rPr lang="en-IN" sz="2400" cap="none" dirty="0" smtClean="0"/>
              <a:t> instruction formats can use each address field to specify either a processor register or a memory operand. The program in assembly language that evaluates X = (A + B) * (C + D) is shown below, together with comments that explain the register transfer operation of each instruction.</a:t>
            </a:r>
          </a:p>
          <a:p>
            <a:r>
              <a:rPr lang="pt-BR" sz="2400" dirty="0" smtClean="0"/>
              <a:t>ADD </a:t>
            </a:r>
            <a:r>
              <a:rPr lang="pt-BR" sz="2400" dirty="0"/>
              <a:t>R1, A, B  R1 ← M[A] + M[B]</a:t>
            </a:r>
          </a:p>
          <a:p>
            <a:r>
              <a:rPr lang="pt-BR" sz="2400" dirty="0"/>
              <a:t>ADD R2, C, D  R2 ← M[C] + M[D]</a:t>
            </a:r>
          </a:p>
          <a:p>
            <a:r>
              <a:rPr lang="pt-BR" sz="2400" dirty="0" smtClean="0"/>
              <a:t>MOL </a:t>
            </a:r>
            <a:r>
              <a:rPr lang="pt-BR" sz="2400" dirty="0"/>
              <a:t>X, R1, R2  M[X] ← R1 * R2 </a:t>
            </a:r>
          </a:p>
          <a:p>
            <a:pPr marL="0" indent="0">
              <a:buNone/>
            </a:pPr>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227</a:t>
            </a:fld>
            <a:endParaRPr lang="en-US" dirty="0"/>
          </a:p>
        </p:txBody>
      </p:sp>
      <p:sp>
        <p:nvSpPr>
          <p:cNvPr id="2" name="Title 1"/>
          <p:cNvSpPr>
            <a:spLocks noGrp="1"/>
          </p:cNvSpPr>
          <p:nvPr>
            <p:ph type="title"/>
          </p:nvPr>
        </p:nvSpPr>
        <p:spPr/>
        <p:txBody>
          <a:bodyPr/>
          <a:lstStyle/>
          <a:p>
            <a:r>
              <a:rPr lang="en-IN" dirty="0"/>
              <a:t>Three-Address </a:t>
            </a:r>
            <a:r>
              <a:rPr lang="en-IN" dirty="0" smtClean="0"/>
              <a:t>Instructions</a:t>
            </a:r>
            <a:endParaRPr lang="en-IN" dirty="0"/>
          </a:p>
        </p:txBody>
      </p:sp>
    </p:spTree>
    <p:extLst>
      <p:ext uri="{BB962C8B-B14F-4D97-AF65-F5344CB8AC3E}">
        <p14:creationId xmlns:p14="http://schemas.microsoft.com/office/powerpoint/2010/main" xmlns="" val="3722636901"/>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338249"/>
          </a:xfrm>
          <a:prstGeom prst="rect">
            <a:avLst/>
          </a:prstGeom>
        </p:spPr>
        <p:txBody>
          <a:bodyPr>
            <a:normAutofit/>
          </a:bodyPr>
          <a:lstStyle/>
          <a:p>
            <a:r>
              <a:rPr lang="en-IN" sz="2400" b="1" cap="none" dirty="0" smtClean="0"/>
              <a:t>It is assumed</a:t>
            </a:r>
            <a:r>
              <a:rPr lang="en-IN" sz="2400" cap="none" dirty="0" smtClean="0"/>
              <a:t> that the computer has two processor registers, R1 and R2. The symbol M[A] denotes the operand at memory address symbolized by A.</a:t>
            </a:r>
          </a:p>
          <a:p>
            <a:r>
              <a:rPr lang="en-IN" sz="2400" b="1" cap="none" dirty="0" smtClean="0"/>
              <a:t>The advantage</a:t>
            </a:r>
            <a:r>
              <a:rPr lang="en-IN" sz="2400" cap="none" dirty="0" smtClean="0"/>
              <a:t> of the three-address format is that it results in short programs when evaluating arithmetic expressions.</a:t>
            </a:r>
          </a:p>
          <a:p>
            <a:r>
              <a:rPr lang="en-IN" sz="2400" b="1" cap="none" dirty="0" smtClean="0"/>
              <a:t>The disadvantage</a:t>
            </a:r>
            <a:r>
              <a:rPr lang="en-IN" sz="2400" cap="none" dirty="0" smtClean="0"/>
              <a:t> is that the binary-coded instructions require too many bits to specify three addresses.</a:t>
            </a:r>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228</a:t>
            </a:fld>
            <a:endParaRPr lang="en-US" dirty="0"/>
          </a:p>
        </p:txBody>
      </p:sp>
      <p:sp>
        <p:nvSpPr>
          <p:cNvPr id="2" name="Title 1"/>
          <p:cNvSpPr>
            <a:spLocks noGrp="1"/>
          </p:cNvSpPr>
          <p:nvPr>
            <p:ph type="title"/>
          </p:nvPr>
        </p:nvSpPr>
        <p:spPr/>
        <p:txBody>
          <a:bodyPr/>
          <a:lstStyle/>
          <a:p>
            <a:r>
              <a:rPr lang="en-IN" dirty="0"/>
              <a:t>Three-Address </a:t>
            </a:r>
            <a:r>
              <a:rPr lang="en-IN" dirty="0" smtClean="0"/>
              <a:t>Instructions</a:t>
            </a:r>
            <a:endParaRPr lang="en-IN" dirty="0"/>
          </a:p>
        </p:txBody>
      </p:sp>
    </p:spTree>
    <p:extLst>
      <p:ext uri="{BB962C8B-B14F-4D97-AF65-F5344CB8AC3E}">
        <p14:creationId xmlns:p14="http://schemas.microsoft.com/office/powerpoint/2010/main" xmlns="" val="2389551754"/>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390918"/>
            <a:ext cx="10363826" cy="4400281"/>
          </a:xfrm>
          <a:prstGeom prst="rect">
            <a:avLst/>
          </a:prstGeom>
        </p:spPr>
        <p:txBody>
          <a:bodyPr>
            <a:normAutofit fontScale="92500" lnSpcReduction="20000"/>
          </a:bodyPr>
          <a:lstStyle/>
          <a:p>
            <a:r>
              <a:rPr lang="en-IN" sz="2400" b="1" cap="none" dirty="0" smtClean="0"/>
              <a:t>Two-address instructions</a:t>
            </a:r>
            <a:r>
              <a:rPr lang="en-IN" sz="2400" cap="none" dirty="0" smtClean="0"/>
              <a:t> are the most common in commercial computers. Here again each address field can specify either a processor register or a memory word. The program to evaluate X = (A + B) * (C + D) is as follows:</a:t>
            </a:r>
            <a:endParaRPr lang="en-IN" sz="2400" dirty="0"/>
          </a:p>
          <a:p>
            <a:r>
              <a:rPr lang="pt-BR" sz="2400" dirty="0"/>
              <a:t>MOV R1, A   R1 ← M[A]</a:t>
            </a:r>
          </a:p>
          <a:p>
            <a:r>
              <a:rPr lang="pt-BR" sz="2400" dirty="0"/>
              <a:t>ADD R1, B   R1 ← R1 + M[B]</a:t>
            </a:r>
          </a:p>
          <a:p>
            <a:r>
              <a:rPr lang="pt-BR" sz="2400" dirty="0"/>
              <a:t>MOV R2, C   R2 ← M[C]</a:t>
            </a:r>
          </a:p>
          <a:p>
            <a:r>
              <a:rPr lang="pt-BR" sz="2400" dirty="0"/>
              <a:t>ADD R2, D   R2 ← R2 + M[D]</a:t>
            </a:r>
          </a:p>
          <a:p>
            <a:r>
              <a:rPr lang="pt-BR" sz="2400" dirty="0"/>
              <a:t>MOL R1, R2  R1 ← R1 * R2</a:t>
            </a:r>
          </a:p>
          <a:p>
            <a:r>
              <a:rPr lang="pt-BR" sz="2400" dirty="0"/>
              <a:t>MOV X, R1   M[X] ← R1</a:t>
            </a:r>
            <a:r>
              <a:rPr lang="en-IN" dirty="0"/>
              <a:t/>
            </a:r>
            <a:br>
              <a:rPr lang="en-IN" dirty="0"/>
            </a:br>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229</a:t>
            </a:fld>
            <a:endParaRPr lang="en-US" dirty="0"/>
          </a:p>
        </p:txBody>
      </p:sp>
      <p:sp>
        <p:nvSpPr>
          <p:cNvPr id="2" name="Title 1"/>
          <p:cNvSpPr>
            <a:spLocks noGrp="1"/>
          </p:cNvSpPr>
          <p:nvPr>
            <p:ph type="title"/>
          </p:nvPr>
        </p:nvSpPr>
        <p:spPr>
          <a:xfrm>
            <a:off x="913774" y="348061"/>
            <a:ext cx="10364451" cy="540582"/>
          </a:xfrm>
        </p:spPr>
        <p:txBody>
          <a:bodyPr>
            <a:normAutofit fontScale="90000"/>
          </a:bodyPr>
          <a:lstStyle/>
          <a:p>
            <a:r>
              <a:rPr lang="en-IN" dirty="0"/>
              <a:t>Two-Address </a:t>
            </a:r>
            <a:r>
              <a:rPr lang="en-IN" dirty="0" smtClean="0"/>
              <a:t>Instructions</a:t>
            </a:r>
            <a:endParaRPr lang="en-IN" dirty="0"/>
          </a:p>
        </p:txBody>
      </p:sp>
    </p:spTree>
    <p:extLst>
      <p:ext uri="{BB962C8B-B14F-4D97-AF65-F5344CB8AC3E}">
        <p14:creationId xmlns:p14="http://schemas.microsoft.com/office/powerpoint/2010/main" xmlns="" val="328455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034862"/>
            <a:ext cx="10363826" cy="3756337"/>
          </a:xfrm>
          <a:prstGeom prst="rect">
            <a:avLst/>
          </a:prstGeom>
        </p:spPr>
        <p:txBody>
          <a:bodyPr>
            <a:noAutofit/>
          </a:bodyPr>
          <a:lstStyle/>
          <a:p>
            <a:r>
              <a:rPr lang="en-IN" sz="3200" cap="none" dirty="0" smtClean="0"/>
              <a:t>A term </a:t>
            </a:r>
            <a:r>
              <a:rPr lang="en-IN" sz="3200" cap="none" dirty="0" err="1" smtClean="0"/>
              <a:t>and´ed</a:t>
            </a:r>
            <a:r>
              <a:rPr lang="en-IN" sz="3200" cap="none" dirty="0" smtClean="0"/>
              <a:t> with its complement equals “0” and a term </a:t>
            </a:r>
            <a:r>
              <a:rPr lang="en-IN" sz="3200" cap="none" dirty="0" err="1" smtClean="0"/>
              <a:t>or´ed</a:t>
            </a:r>
            <a:r>
              <a:rPr lang="en-IN" sz="3200" cap="none" dirty="0" smtClean="0"/>
              <a:t> with its complement equals “1”</a:t>
            </a:r>
          </a:p>
          <a:p>
            <a:pPr lvl="1"/>
            <a:r>
              <a:rPr lang="en-IN" sz="3200" cap="none" dirty="0" smtClean="0"/>
              <a:t>A . A’ = 0    </a:t>
            </a:r>
            <a:r>
              <a:rPr lang="en-IN" sz="3200" cap="none" dirty="0">
                <a:sym typeface="Wingdings" panose="05000000000000000000" pitchFamily="2" charset="2"/>
              </a:rPr>
              <a:t> </a:t>
            </a:r>
            <a:r>
              <a:rPr lang="en-IN" sz="3200" cap="none" dirty="0" smtClean="0">
                <a:sym typeface="Wingdings" panose="05000000000000000000" pitchFamily="2" charset="2"/>
              </a:rPr>
              <a:t>0.1=0  </a:t>
            </a:r>
            <a:r>
              <a:rPr lang="en-IN" sz="3200" cap="none" dirty="0">
                <a:sym typeface="Wingdings" panose="05000000000000000000" pitchFamily="2" charset="2"/>
              </a:rPr>
              <a:t>;  </a:t>
            </a:r>
            <a:r>
              <a:rPr lang="en-IN" sz="3200" cap="none" dirty="0" smtClean="0">
                <a:sym typeface="Wingdings" panose="05000000000000000000" pitchFamily="2" charset="2"/>
              </a:rPr>
              <a:t>1.0=0</a:t>
            </a:r>
            <a:endParaRPr lang="en-IN" sz="3200" cap="none" dirty="0"/>
          </a:p>
          <a:p>
            <a:pPr lvl="1"/>
            <a:r>
              <a:rPr lang="en-IN" sz="3200" cap="none" dirty="0" smtClean="0"/>
              <a:t>A + A’ = 1  </a:t>
            </a:r>
            <a:r>
              <a:rPr lang="en-IN" sz="3200" cap="none" dirty="0">
                <a:sym typeface="Wingdings" panose="05000000000000000000" pitchFamily="2" charset="2"/>
              </a:rPr>
              <a:t> </a:t>
            </a:r>
            <a:r>
              <a:rPr lang="en-IN" sz="3200" cap="none" dirty="0" smtClean="0">
                <a:sym typeface="Wingdings" panose="05000000000000000000" pitchFamily="2" charset="2"/>
              </a:rPr>
              <a:t>0+1=1  </a:t>
            </a:r>
            <a:r>
              <a:rPr lang="en-IN" sz="3200" cap="none" dirty="0">
                <a:sym typeface="Wingdings" panose="05000000000000000000" pitchFamily="2" charset="2"/>
              </a:rPr>
              <a:t>;  1+0=1</a:t>
            </a:r>
            <a:endParaRPr lang="en-IN" sz="3200" cap="none" dirty="0"/>
          </a:p>
          <a:p>
            <a:pPr lvl="1"/>
            <a:endParaRPr lang="en-IN" sz="32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23</a:t>
            </a:fld>
            <a:endParaRPr lang="en-US" dirty="0"/>
          </a:p>
        </p:txBody>
      </p:sp>
      <p:sp>
        <p:nvSpPr>
          <p:cNvPr id="2" name="Title 1"/>
          <p:cNvSpPr>
            <a:spLocks noGrp="1"/>
          </p:cNvSpPr>
          <p:nvPr>
            <p:ph type="title"/>
          </p:nvPr>
        </p:nvSpPr>
        <p:spPr/>
        <p:txBody>
          <a:bodyPr/>
          <a:lstStyle/>
          <a:p>
            <a:r>
              <a:rPr lang="en-IN" b="1" u="sng" cap="none" dirty="0"/>
              <a:t>COMPLEMENT LAW</a:t>
            </a:r>
            <a:r>
              <a:rPr lang="en-IN" cap="none" dirty="0"/>
              <a:t> </a:t>
            </a:r>
            <a:endParaRPr lang="en-IN" dirty="0"/>
          </a:p>
        </p:txBody>
      </p:sp>
    </p:spTree>
    <p:extLst>
      <p:ext uri="{BB962C8B-B14F-4D97-AF65-F5344CB8AC3E}">
        <p14:creationId xmlns:p14="http://schemas.microsoft.com/office/powerpoint/2010/main" xmlns="" val="885687869"/>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888643"/>
            <a:ext cx="10363826" cy="5359757"/>
          </a:xfrm>
          <a:prstGeom prst="rect">
            <a:avLst/>
          </a:prstGeom>
        </p:spPr>
        <p:txBody>
          <a:bodyPr>
            <a:normAutofit fontScale="55000" lnSpcReduction="20000"/>
          </a:bodyPr>
          <a:lstStyle/>
          <a:p>
            <a:r>
              <a:rPr lang="en-IN" sz="4200" b="1" cap="none" dirty="0" smtClean="0"/>
              <a:t>Two-address instructions</a:t>
            </a:r>
            <a:r>
              <a:rPr lang="en-IN" sz="4200" cap="none" dirty="0" smtClean="0"/>
              <a:t> are the most common in commercial computers. Here again each address field can specify either a processor register or a memory word. The program to evaluate X = (A + B) * (C + D) is as follows:</a:t>
            </a:r>
            <a:endParaRPr lang="en-IN" sz="4200" dirty="0"/>
          </a:p>
          <a:p>
            <a:pPr lvl="3"/>
            <a:r>
              <a:rPr lang="pt-BR" sz="3600" dirty="0" smtClean="0"/>
              <a:t>MOV R1, A   R1 ← M[A]</a:t>
            </a:r>
          </a:p>
          <a:p>
            <a:pPr lvl="3"/>
            <a:r>
              <a:rPr lang="pt-BR" sz="3600" dirty="0" smtClean="0"/>
              <a:t>ADD R1, B   R1 ← R1 + M[B]</a:t>
            </a:r>
          </a:p>
          <a:p>
            <a:pPr lvl="3"/>
            <a:r>
              <a:rPr lang="pt-BR" sz="3600" dirty="0" smtClean="0"/>
              <a:t>MOV R2, C   R2 ← M[C]</a:t>
            </a:r>
          </a:p>
          <a:p>
            <a:pPr lvl="3"/>
            <a:r>
              <a:rPr lang="pt-BR" sz="3600" dirty="0" smtClean="0"/>
              <a:t>ADD R2, D   R2 ← R2 + M[D]</a:t>
            </a:r>
          </a:p>
          <a:p>
            <a:pPr lvl="3"/>
            <a:r>
              <a:rPr lang="pt-BR" sz="3600" dirty="0" smtClean="0"/>
              <a:t>MOL R1, R2  R1 ← R1 * R2</a:t>
            </a:r>
          </a:p>
          <a:p>
            <a:pPr lvl="3"/>
            <a:r>
              <a:rPr lang="pt-BR" sz="3600" dirty="0" smtClean="0"/>
              <a:t>MOV X, R1   M[X] ← R1</a:t>
            </a:r>
          </a:p>
          <a:p>
            <a:r>
              <a:rPr lang="en-IN" sz="4200" b="1" cap="none" dirty="0" smtClean="0"/>
              <a:t>The MOV instruction</a:t>
            </a:r>
            <a:r>
              <a:rPr lang="en-IN" sz="4200" cap="none" dirty="0" smtClean="0"/>
              <a:t> moves or transfers the operands to and from memory and processor registers.</a:t>
            </a:r>
          </a:p>
          <a:p>
            <a:r>
              <a:rPr lang="en-IN" sz="4200" b="1" cap="none" dirty="0" smtClean="0"/>
              <a:t>The first symbol </a:t>
            </a:r>
            <a:r>
              <a:rPr lang="en-IN" sz="4200" cap="none" dirty="0" smtClean="0"/>
              <a:t>listed in an instruction is assumed to be both a source and the destination where the result of the operation is transferred.</a:t>
            </a:r>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230</a:t>
            </a:fld>
            <a:endParaRPr lang="en-US" dirty="0"/>
          </a:p>
        </p:txBody>
      </p:sp>
      <p:sp>
        <p:nvSpPr>
          <p:cNvPr id="2" name="Title 1"/>
          <p:cNvSpPr>
            <a:spLocks noGrp="1"/>
          </p:cNvSpPr>
          <p:nvPr>
            <p:ph type="title"/>
          </p:nvPr>
        </p:nvSpPr>
        <p:spPr>
          <a:xfrm>
            <a:off x="913774" y="348061"/>
            <a:ext cx="10364451" cy="540582"/>
          </a:xfrm>
        </p:spPr>
        <p:txBody>
          <a:bodyPr>
            <a:normAutofit fontScale="90000"/>
          </a:bodyPr>
          <a:lstStyle/>
          <a:p>
            <a:r>
              <a:rPr lang="en-IN" dirty="0"/>
              <a:t>Two-Address </a:t>
            </a:r>
            <a:r>
              <a:rPr lang="en-IN" dirty="0" smtClean="0"/>
              <a:t>Instructions</a:t>
            </a:r>
            <a:endParaRPr lang="en-IN" dirty="0"/>
          </a:p>
        </p:txBody>
      </p:sp>
    </p:spTree>
    <p:extLst>
      <p:ext uri="{BB962C8B-B14F-4D97-AF65-F5344CB8AC3E}">
        <p14:creationId xmlns:p14="http://schemas.microsoft.com/office/powerpoint/2010/main" xmlns="" val="2657331488"/>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146220"/>
            <a:ext cx="10363826" cy="5366197"/>
          </a:xfrm>
          <a:prstGeom prst="rect">
            <a:avLst/>
          </a:prstGeom>
        </p:spPr>
        <p:txBody>
          <a:bodyPr>
            <a:normAutofit lnSpcReduction="10000"/>
          </a:bodyPr>
          <a:lstStyle/>
          <a:p>
            <a:r>
              <a:rPr lang="en-IN" b="1" cap="none" dirty="0" smtClean="0"/>
              <a:t>One-address instructions</a:t>
            </a:r>
            <a:r>
              <a:rPr lang="en-IN" cap="none" dirty="0" smtClean="0"/>
              <a:t> use an implied accumulator (AC) register for all data manipulation. For multiplication and division there is a need for a second register. However, here we will neglect the second register and assume that the AC contains the result of all operations.</a:t>
            </a:r>
          </a:p>
          <a:p>
            <a:r>
              <a:rPr lang="en-IN" b="1" cap="none" dirty="0" smtClean="0"/>
              <a:t>The program to evaluate</a:t>
            </a:r>
            <a:r>
              <a:rPr lang="en-IN" cap="none" dirty="0" smtClean="0"/>
              <a:t> X = (A + B) * (C + D) is</a:t>
            </a:r>
          </a:p>
          <a:p>
            <a:pPr lvl="2"/>
            <a:r>
              <a:rPr lang="en-IN" dirty="0"/>
              <a:t>LOAD A  AC ← M[AJ</a:t>
            </a:r>
          </a:p>
          <a:p>
            <a:pPr lvl="2"/>
            <a:r>
              <a:rPr lang="en-IN" dirty="0"/>
              <a:t>ADD B   AC ← AC + M[B]</a:t>
            </a:r>
          </a:p>
          <a:p>
            <a:pPr lvl="2"/>
            <a:r>
              <a:rPr lang="en-IN" dirty="0"/>
              <a:t>STORE T  M[T] ← AC</a:t>
            </a:r>
          </a:p>
          <a:p>
            <a:pPr lvl="2"/>
            <a:r>
              <a:rPr lang="en-IN" dirty="0"/>
              <a:t>LOAD  c  AC ← M[C]</a:t>
            </a:r>
          </a:p>
          <a:p>
            <a:pPr lvl="2"/>
            <a:r>
              <a:rPr lang="en-IN" dirty="0"/>
              <a:t>ADD  D   AC ← AC + M[D]</a:t>
            </a:r>
          </a:p>
          <a:p>
            <a:pPr lvl="2"/>
            <a:r>
              <a:rPr lang="en-IN" dirty="0"/>
              <a:t>MOL  T   AC ← AC*M[T]</a:t>
            </a:r>
          </a:p>
          <a:p>
            <a:pPr lvl="2"/>
            <a:r>
              <a:rPr lang="en-IN" dirty="0"/>
              <a:t>STORE  X  M[X] ← </a:t>
            </a:r>
            <a:r>
              <a:rPr lang="en-IN" dirty="0" smtClean="0"/>
              <a:t>AC</a:t>
            </a:r>
          </a:p>
          <a:p>
            <a:r>
              <a:rPr lang="en-IN" cap="none" dirty="0" smtClean="0"/>
              <a:t>All operations are done between the AC register and a memory operand. T is the address of a temporary memory location required for storing the intermediate result.</a:t>
            </a:r>
            <a:br>
              <a:rPr lang="en-IN" cap="none" dirty="0" smtClean="0"/>
            </a:br>
            <a:endParaRPr lang="en-IN"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231</a:t>
            </a:fld>
            <a:endParaRPr lang="en-US" dirty="0"/>
          </a:p>
        </p:txBody>
      </p:sp>
      <p:sp>
        <p:nvSpPr>
          <p:cNvPr id="2" name="Title 1"/>
          <p:cNvSpPr>
            <a:spLocks noGrp="1"/>
          </p:cNvSpPr>
          <p:nvPr>
            <p:ph type="title"/>
          </p:nvPr>
        </p:nvSpPr>
        <p:spPr>
          <a:xfrm>
            <a:off x="913775" y="618517"/>
            <a:ext cx="10364451" cy="527703"/>
          </a:xfrm>
        </p:spPr>
        <p:txBody>
          <a:bodyPr>
            <a:normAutofit fontScale="90000"/>
          </a:bodyPr>
          <a:lstStyle/>
          <a:p>
            <a:r>
              <a:rPr lang="en-IN" dirty="0"/>
              <a:t>One-Address </a:t>
            </a:r>
            <a:r>
              <a:rPr lang="en-IN" dirty="0" smtClean="0"/>
              <a:t>Instructions</a:t>
            </a:r>
            <a:endParaRPr lang="en-IN" dirty="0"/>
          </a:p>
        </p:txBody>
      </p:sp>
    </p:spTree>
    <p:extLst>
      <p:ext uri="{BB962C8B-B14F-4D97-AF65-F5344CB8AC3E}">
        <p14:creationId xmlns:p14="http://schemas.microsoft.com/office/powerpoint/2010/main" xmlns="" val="3919873265"/>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88643"/>
            <a:ext cx="10363826" cy="5969358"/>
          </a:xfrm>
          <a:prstGeom prst="rect">
            <a:avLst/>
          </a:prstGeom>
        </p:spPr>
        <p:txBody>
          <a:bodyPr>
            <a:normAutofit/>
          </a:bodyPr>
          <a:lstStyle/>
          <a:p>
            <a:r>
              <a:rPr lang="en-IN" b="1" cap="none" dirty="0" smtClean="0"/>
              <a:t>A stack-organized computer</a:t>
            </a:r>
            <a:r>
              <a:rPr lang="en-IN" cap="none" dirty="0" smtClean="0"/>
              <a:t> does not use an address field for the instructions ADD and MUL. The PUSH and POP instructions, however, need an address field to specify the operand that communicates with the stack. The following program shows how X = (A + B) * (C + D) will be written for a stack organized computer. (TOS stands for top of stack.</a:t>
            </a:r>
            <a:r>
              <a:rPr lang="en-IN" dirty="0" smtClean="0"/>
              <a:t>)</a:t>
            </a:r>
          </a:p>
          <a:p>
            <a:pPr lvl="1"/>
            <a:r>
              <a:rPr lang="en-IN" dirty="0"/>
              <a:t>PUSH A TOS ← A </a:t>
            </a:r>
          </a:p>
          <a:p>
            <a:pPr lvl="1"/>
            <a:r>
              <a:rPr lang="en-IN" dirty="0"/>
              <a:t>PUSH B TOS  ← B </a:t>
            </a:r>
          </a:p>
          <a:p>
            <a:pPr lvl="1"/>
            <a:r>
              <a:rPr lang="en-IN" dirty="0"/>
              <a:t>ADD TOS ← (A + B) </a:t>
            </a:r>
          </a:p>
          <a:p>
            <a:pPr lvl="1"/>
            <a:r>
              <a:rPr lang="en-IN" dirty="0"/>
              <a:t>PUSH C TOS ← C </a:t>
            </a:r>
          </a:p>
          <a:p>
            <a:pPr lvl="1"/>
            <a:r>
              <a:rPr lang="en-IN" dirty="0"/>
              <a:t>PUSH D TOS ← D</a:t>
            </a:r>
          </a:p>
          <a:p>
            <a:pPr lvl="1"/>
            <a:r>
              <a:rPr lang="en-IN" dirty="0"/>
              <a:t>ADD TO S ← (C + D) </a:t>
            </a:r>
          </a:p>
          <a:p>
            <a:pPr lvl="1"/>
            <a:r>
              <a:rPr lang="en-IN" dirty="0"/>
              <a:t>MOL TOS ← (C + D)*(A + B) </a:t>
            </a:r>
          </a:p>
          <a:p>
            <a:pPr lvl="1"/>
            <a:r>
              <a:rPr lang="en-IN" dirty="0"/>
              <a:t>POP X M[X] ← TOS </a:t>
            </a:r>
            <a:endParaRPr lang="en-IN" dirty="0" smtClean="0"/>
          </a:p>
          <a:p>
            <a:r>
              <a:rPr lang="en-IN" b="1" cap="none" dirty="0" smtClean="0"/>
              <a:t>To evaluate arithmetic expressions</a:t>
            </a:r>
            <a:r>
              <a:rPr lang="en-IN" cap="none" dirty="0" smtClean="0"/>
              <a:t> in a stack computer, it is necessary to convert the expression into reverse polish notation. The name "zero-address" is given to this type of computer because of the absence of an address field in the computational instructions.</a:t>
            </a:r>
          </a:p>
          <a:p>
            <a:pPr marL="0" indent="0">
              <a:buNone/>
            </a:pPr>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232</a:t>
            </a:fld>
            <a:endParaRPr lang="en-US" dirty="0"/>
          </a:p>
        </p:txBody>
      </p:sp>
      <p:sp>
        <p:nvSpPr>
          <p:cNvPr id="2" name="Title 1"/>
          <p:cNvSpPr>
            <a:spLocks noGrp="1"/>
          </p:cNvSpPr>
          <p:nvPr>
            <p:ph type="title"/>
          </p:nvPr>
        </p:nvSpPr>
        <p:spPr>
          <a:xfrm>
            <a:off x="913775" y="296214"/>
            <a:ext cx="10364451" cy="592428"/>
          </a:xfrm>
        </p:spPr>
        <p:txBody>
          <a:bodyPr>
            <a:normAutofit/>
          </a:bodyPr>
          <a:lstStyle/>
          <a:p>
            <a:r>
              <a:rPr lang="en-IN" dirty="0"/>
              <a:t>Zero-Address </a:t>
            </a:r>
            <a:r>
              <a:rPr lang="en-IN" dirty="0" smtClean="0"/>
              <a:t>Instructions</a:t>
            </a:r>
            <a:endParaRPr lang="en-IN" dirty="0"/>
          </a:p>
        </p:txBody>
      </p:sp>
    </p:spTree>
    <p:extLst>
      <p:ext uri="{BB962C8B-B14F-4D97-AF65-F5344CB8AC3E}">
        <p14:creationId xmlns:p14="http://schemas.microsoft.com/office/powerpoint/2010/main" xmlns="" val="386665984"/>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lstStyle/>
          <a:p>
            <a:pPr marL="342900" indent="-342900">
              <a:buAutoNum type="arabicPeriod"/>
            </a:pPr>
            <a:r>
              <a:rPr lang="en-IN" cap="none" dirty="0" smtClean="0">
                <a:latin typeface="Times New Roman" panose="02020603050405020304" pitchFamily="18" charset="0"/>
                <a:cs typeface="Times New Roman" panose="02020603050405020304" pitchFamily="18" charset="0"/>
              </a:rPr>
              <a:t>Albert Paul </a:t>
            </a:r>
            <a:r>
              <a:rPr lang="en-IN" cap="none" dirty="0" err="1" smtClean="0">
                <a:latin typeface="Times New Roman" panose="02020603050405020304" pitchFamily="18" charset="0"/>
                <a:cs typeface="Times New Roman" panose="02020603050405020304" pitchFamily="18" charset="0"/>
              </a:rPr>
              <a:t>Malvino</a:t>
            </a:r>
            <a:r>
              <a:rPr lang="en-IN" cap="none" dirty="0" smtClean="0">
                <a:latin typeface="Times New Roman" panose="02020603050405020304" pitchFamily="18" charset="0"/>
                <a:cs typeface="Times New Roman" panose="02020603050405020304" pitchFamily="18" charset="0"/>
              </a:rPr>
              <a:t>, Donald </a:t>
            </a:r>
            <a:r>
              <a:rPr lang="en-IN" cap="none" dirty="0" err="1" smtClean="0">
                <a:latin typeface="Times New Roman" panose="02020603050405020304" pitchFamily="18" charset="0"/>
                <a:cs typeface="Times New Roman" panose="02020603050405020304" pitchFamily="18" charset="0"/>
              </a:rPr>
              <a:t>P.Leach</a:t>
            </a:r>
            <a:r>
              <a:rPr lang="en-IN" cap="none" dirty="0" smtClean="0">
                <a:latin typeface="Times New Roman" panose="02020603050405020304" pitchFamily="18" charset="0"/>
                <a:cs typeface="Times New Roman" panose="02020603050405020304" pitchFamily="18" charset="0"/>
              </a:rPr>
              <a:t> And </a:t>
            </a:r>
            <a:r>
              <a:rPr lang="en-IN" cap="none" dirty="0" err="1" smtClean="0">
                <a:latin typeface="Times New Roman" panose="02020603050405020304" pitchFamily="18" charset="0"/>
                <a:cs typeface="Times New Roman" panose="02020603050405020304" pitchFamily="18" charset="0"/>
              </a:rPr>
              <a:t>Goutam</a:t>
            </a:r>
            <a:r>
              <a:rPr lang="en-IN" cap="none" dirty="0" smtClean="0">
                <a:latin typeface="Times New Roman" panose="02020603050405020304" pitchFamily="18" charset="0"/>
                <a:cs typeface="Times New Roman" panose="02020603050405020304" pitchFamily="18" charset="0"/>
              </a:rPr>
              <a:t> </a:t>
            </a:r>
            <a:r>
              <a:rPr lang="en-IN" cap="none" dirty="0" err="1" smtClean="0">
                <a:latin typeface="Times New Roman" panose="02020603050405020304" pitchFamily="18" charset="0"/>
                <a:cs typeface="Times New Roman" panose="02020603050405020304" pitchFamily="18" charset="0"/>
              </a:rPr>
              <a:t>Saha</a:t>
            </a:r>
            <a:r>
              <a:rPr lang="en-IN" cap="none" dirty="0" smtClean="0">
                <a:latin typeface="Times New Roman" panose="02020603050405020304" pitchFamily="18" charset="0"/>
                <a:cs typeface="Times New Roman" panose="02020603050405020304" pitchFamily="18" charset="0"/>
              </a:rPr>
              <a:t>, Digital Principles And Applications, TMH, Sixth Edition,2007</a:t>
            </a:r>
          </a:p>
          <a:p>
            <a:pPr marL="342900" indent="-342900">
              <a:buAutoNum type="arabicPeriod"/>
            </a:pPr>
            <a:r>
              <a:rPr lang="en-IN" cap="none" dirty="0" smtClean="0">
                <a:latin typeface="Times New Roman" panose="02020603050405020304" pitchFamily="18" charset="0"/>
                <a:cs typeface="Times New Roman" panose="02020603050405020304" pitchFamily="18" charset="0"/>
              </a:rPr>
              <a:t>Morris Mano M, Computer System Architecture, Phi, Third Edition, 2008</a:t>
            </a:r>
          </a:p>
          <a:p>
            <a:endParaRPr lang="en-IN"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233</a:t>
            </a:fld>
            <a:endParaRPr lang="en-US" dirty="0"/>
          </a:p>
        </p:txBody>
      </p:sp>
      <p:sp>
        <p:nvSpPr>
          <p:cNvPr id="2" name="Title 1"/>
          <p:cNvSpPr>
            <a:spLocks noGrp="1"/>
          </p:cNvSpPr>
          <p:nvPr>
            <p:ph type="title"/>
          </p:nvPr>
        </p:nvSpPr>
        <p:spPr/>
        <p:txBody>
          <a:bodyPr/>
          <a:lstStyle/>
          <a:p>
            <a:r>
              <a:rPr lang="en-IN" cap="none" dirty="0" smtClean="0"/>
              <a:t>Reference</a:t>
            </a:r>
            <a:endParaRPr lang="en-IN" dirty="0"/>
          </a:p>
        </p:txBody>
      </p:sp>
    </p:spTree>
    <p:extLst>
      <p:ext uri="{BB962C8B-B14F-4D97-AF65-F5344CB8AC3E}">
        <p14:creationId xmlns:p14="http://schemas.microsoft.com/office/powerpoint/2010/main" xmlns="" val="460069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492063"/>
            <a:ext cx="10363826" cy="3756337"/>
          </a:xfrm>
          <a:prstGeom prst="rect">
            <a:avLst/>
          </a:prstGeom>
        </p:spPr>
        <p:txBody>
          <a:bodyPr>
            <a:noAutofit/>
          </a:bodyPr>
          <a:lstStyle/>
          <a:p>
            <a:r>
              <a:rPr lang="en-IN" sz="3200" cap="none" dirty="0" smtClean="0"/>
              <a:t>A term that is inverted twice is equal to the original term</a:t>
            </a:r>
          </a:p>
          <a:p>
            <a:pPr lvl="1"/>
            <a:r>
              <a:rPr lang="en-IN" sz="3200" cap="none" dirty="0" smtClean="0"/>
              <a:t>(A’)’ = A     </a:t>
            </a:r>
          </a:p>
          <a:p>
            <a:pPr lvl="1"/>
            <a:r>
              <a:rPr lang="en-IN" sz="3200" cap="none" dirty="0" smtClean="0"/>
              <a:t>(0’)’ = 0  </a:t>
            </a:r>
          </a:p>
          <a:p>
            <a:pPr lvl="1"/>
            <a:r>
              <a:rPr lang="en-IN" sz="3200" cap="none" dirty="0" smtClean="0"/>
              <a:t>(1’)’ = 1</a:t>
            </a:r>
            <a:endParaRPr lang="en-IN" sz="32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24</a:t>
            </a:fld>
            <a:endParaRPr lang="en-US" dirty="0"/>
          </a:p>
        </p:txBody>
      </p:sp>
      <p:sp>
        <p:nvSpPr>
          <p:cNvPr id="2" name="Title 1"/>
          <p:cNvSpPr>
            <a:spLocks noGrp="1"/>
          </p:cNvSpPr>
          <p:nvPr>
            <p:ph type="title"/>
          </p:nvPr>
        </p:nvSpPr>
        <p:spPr/>
        <p:txBody>
          <a:bodyPr/>
          <a:lstStyle/>
          <a:p>
            <a:r>
              <a:rPr lang="en-IN" b="1" u="sng" cap="none" dirty="0"/>
              <a:t>DOUBLE NEGATION LAW</a:t>
            </a:r>
            <a:r>
              <a:rPr lang="en-IN" cap="none" dirty="0"/>
              <a:t> </a:t>
            </a:r>
            <a:endParaRPr lang="en-IN" dirty="0"/>
          </a:p>
        </p:txBody>
      </p:sp>
    </p:spTree>
    <p:extLst>
      <p:ext uri="{BB962C8B-B14F-4D97-AF65-F5344CB8AC3E}">
        <p14:creationId xmlns:p14="http://schemas.microsoft.com/office/powerpoint/2010/main" xmlns="" val="64755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034862"/>
            <a:ext cx="10363826" cy="3756337"/>
          </a:xfrm>
          <a:prstGeom prst="rect">
            <a:avLst/>
          </a:prstGeom>
        </p:spPr>
        <p:txBody>
          <a:bodyPr>
            <a:noAutofit/>
          </a:bodyPr>
          <a:lstStyle/>
          <a:p>
            <a:r>
              <a:rPr lang="en-IN" sz="3000" cap="none" dirty="0" smtClean="0"/>
              <a:t>This law enables a reduction in a complicated expression to a simpler one by absorbing like terms.</a:t>
            </a:r>
          </a:p>
          <a:p>
            <a:pPr lvl="1"/>
            <a:r>
              <a:rPr lang="en-IN" sz="3000" dirty="0" smtClean="0"/>
              <a:t>A + (A.B) = A    </a:t>
            </a:r>
            <a:r>
              <a:rPr lang="en-IN" sz="3000" dirty="0" smtClean="0">
                <a:sym typeface="Wingdings" panose="05000000000000000000" pitchFamily="2" charset="2"/>
              </a:rPr>
              <a:t> 0+(0.1)=0  </a:t>
            </a:r>
          </a:p>
          <a:p>
            <a:pPr lvl="1"/>
            <a:r>
              <a:rPr lang="en-IN" sz="3000" dirty="0" smtClean="0"/>
              <a:t>A(A + B) = A   </a:t>
            </a:r>
            <a:r>
              <a:rPr lang="en-IN" sz="3000" dirty="0" smtClean="0">
                <a:sym typeface="Wingdings" panose="05000000000000000000" pitchFamily="2" charset="2"/>
              </a:rPr>
              <a:t> 0(0+1)=0</a:t>
            </a:r>
            <a:endParaRPr lang="en-IN" sz="30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25</a:t>
            </a:fld>
            <a:endParaRPr lang="en-US" dirty="0"/>
          </a:p>
        </p:txBody>
      </p:sp>
      <p:sp>
        <p:nvSpPr>
          <p:cNvPr id="2" name="Title 1"/>
          <p:cNvSpPr>
            <a:spLocks noGrp="1"/>
          </p:cNvSpPr>
          <p:nvPr>
            <p:ph type="title"/>
          </p:nvPr>
        </p:nvSpPr>
        <p:spPr/>
        <p:txBody>
          <a:bodyPr/>
          <a:lstStyle/>
          <a:p>
            <a:r>
              <a:rPr lang="en-IN" b="1" u="sng" dirty="0" err="1"/>
              <a:t>AbsorptiON</a:t>
            </a:r>
            <a:r>
              <a:rPr lang="en-IN" b="1" u="sng" dirty="0"/>
              <a:t> Law</a:t>
            </a:r>
            <a:r>
              <a:rPr lang="en-IN" b="1" dirty="0"/>
              <a:t> </a:t>
            </a:r>
            <a:endParaRPr lang="en-IN" dirty="0"/>
          </a:p>
        </p:txBody>
      </p:sp>
    </p:spTree>
    <p:extLst>
      <p:ext uri="{BB962C8B-B14F-4D97-AF65-F5344CB8AC3E}">
        <p14:creationId xmlns:p14="http://schemas.microsoft.com/office/powerpoint/2010/main" xmlns="" val="3134932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lstStyle/>
          <a:p>
            <a:r>
              <a:rPr lang="en-IN" sz="3200" cap="none" dirty="0" smtClean="0"/>
              <a:t>The following two theorems are used in </a:t>
            </a:r>
            <a:r>
              <a:rPr lang="en-IN" sz="3200" cap="none" dirty="0" err="1" smtClean="0"/>
              <a:t>boolean</a:t>
            </a:r>
            <a:r>
              <a:rPr lang="en-IN" sz="3200" cap="none" dirty="0" smtClean="0"/>
              <a:t> algebra.</a:t>
            </a:r>
          </a:p>
          <a:p>
            <a:pPr lvl="1"/>
            <a:r>
              <a:rPr lang="en-IN" sz="3200" cap="none" dirty="0" smtClean="0"/>
              <a:t>Duality theorem</a:t>
            </a:r>
          </a:p>
          <a:p>
            <a:pPr lvl="1"/>
            <a:r>
              <a:rPr lang="en-IN" sz="3200" cap="none" dirty="0" err="1" smtClean="0"/>
              <a:t>Demorgan’s</a:t>
            </a:r>
            <a:r>
              <a:rPr lang="en-IN" sz="3200" cap="none" dirty="0" smtClean="0"/>
              <a:t> theorem</a:t>
            </a:r>
          </a:p>
          <a:p>
            <a:endParaRPr lang="en-IN" sz="32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26</a:t>
            </a:fld>
            <a:endParaRPr lang="en-US" dirty="0"/>
          </a:p>
        </p:txBody>
      </p:sp>
      <p:sp>
        <p:nvSpPr>
          <p:cNvPr id="2" name="Title 1"/>
          <p:cNvSpPr>
            <a:spLocks noGrp="1"/>
          </p:cNvSpPr>
          <p:nvPr>
            <p:ph type="title"/>
          </p:nvPr>
        </p:nvSpPr>
        <p:spPr/>
        <p:txBody>
          <a:bodyPr>
            <a:normAutofit fontScale="90000"/>
          </a:bodyPr>
          <a:lstStyle/>
          <a:p>
            <a:r>
              <a:rPr lang="en-IN" b="1" dirty="0"/>
              <a:t>Theorems of Boolean Algebra</a:t>
            </a:r>
            <a:br>
              <a:rPr lang="en-IN" b="1" dirty="0"/>
            </a:br>
            <a:endParaRPr lang="en-IN" b="1" dirty="0"/>
          </a:p>
        </p:txBody>
      </p:sp>
    </p:spTree>
    <p:extLst>
      <p:ext uri="{BB962C8B-B14F-4D97-AF65-F5344CB8AC3E}">
        <p14:creationId xmlns:p14="http://schemas.microsoft.com/office/powerpoint/2010/main" xmlns="" val="2455452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lstStyle/>
          <a:p>
            <a:r>
              <a:rPr lang="en-IN" sz="3200" cap="none" dirty="0" smtClean="0"/>
              <a:t>This theorem states that the </a:t>
            </a:r>
            <a:r>
              <a:rPr lang="en-IN" sz="3200" b="1" cap="none" dirty="0" smtClean="0"/>
              <a:t>dual</a:t>
            </a:r>
            <a:r>
              <a:rPr lang="en-IN" sz="3200" cap="none" dirty="0" smtClean="0"/>
              <a:t> of the </a:t>
            </a:r>
            <a:r>
              <a:rPr lang="en-IN" sz="3200" cap="none" dirty="0" err="1" smtClean="0"/>
              <a:t>boolean</a:t>
            </a:r>
            <a:r>
              <a:rPr lang="en-IN" sz="3200" cap="none" dirty="0" smtClean="0"/>
              <a:t> function is obtained by interchanging the logical AND operator with logical OR operator and zeros with ones. For every </a:t>
            </a:r>
            <a:r>
              <a:rPr lang="en-IN" sz="3200" cap="none" dirty="0" err="1" smtClean="0"/>
              <a:t>boolean</a:t>
            </a:r>
            <a:r>
              <a:rPr lang="en-IN" sz="3200" cap="none" dirty="0" smtClean="0"/>
              <a:t> function, there will be a corresponding dual function.</a:t>
            </a:r>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27</a:t>
            </a:fld>
            <a:endParaRPr lang="en-US" dirty="0"/>
          </a:p>
        </p:txBody>
      </p:sp>
      <p:sp>
        <p:nvSpPr>
          <p:cNvPr id="2" name="Title 1"/>
          <p:cNvSpPr>
            <a:spLocks noGrp="1"/>
          </p:cNvSpPr>
          <p:nvPr>
            <p:ph type="title"/>
          </p:nvPr>
        </p:nvSpPr>
        <p:spPr/>
        <p:txBody>
          <a:bodyPr>
            <a:normAutofit fontScale="90000"/>
          </a:bodyPr>
          <a:lstStyle/>
          <a:p>
            <a:r>
              <a:rPr lang="en-IN" b="1" dirty="0"/>
              <a:t>Duality Theorem</a:t>
            </a:r>
            <a:br>
              <a:rPr lang="en-IN" b="1" dirty="0"/>
            </a:br>
            <a:endParaRPr lang="en-IN" b="1" dirty="0"/>
          </a:p>
        </p:txBody>
      </p:sp>
    </p:spTree>
    <p:extLst>
      <p:ext uri="{BB962C8B-B14F-4D97-AF65-F5344CB8AC3E}">
        <p14:creationId xmlns:p14="http://schemas.microsoft.com/office/powerpoint/2010/main" xmlns="" val="3193154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1440944793"/>
              </p:ext>
            </p:extLst>
          </p:nvPr>
        </p:nvGraphicFramePr>
        <p:xfrm>
          <a:off x="2853071" y="1828803"/>
          <a:ext cx="6909114" cy="3931400"/>
        </p:xfrm>
        <a:graphic>
          <a:graphicData uri="http://schemas.openxmlformats.org/drawingml/2006/table">
            <a:tbl>
              <a:tblPr/>
              <a:tblGrid>
                <a:gridCol w="3454557"/>
                <a:gridCol w="3454557"/>
              </a:tblGrid>
              <a:tr h="491425">
                <a:tc>
                  <a:txBody>
                    <a:bodyPr/>
                    <a:lstStyle/>
                    <a:p>
                      <a:pPr algn="ctr" fontAlgn="t"/>
                      <a:r>
                        <a:rPr lang="en-IN" sz="2200" dirty="0">
                          <a:effectLst/>
                        </a:rPr>
                        <a:t>Group1</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ctr" fontAlgn="t"/>
                      <a:r>
                        <a:rPr lang="en-IN" sz="2200">
                          <a:effectLst/>
                        </a:rPr>
                        <a:t>Group2</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r>
              <a:tr h="491425">
                <a:tc>
                  <a:txBody>
                    <a:bodyPr/>
                    <a:lstStyle/>
                    <a:p>
                      <a:pPr fontAlgn="t"/>
                      <a:r>
                        <a:rPr lang="en-IN" sz="2200" dirty="0">
                          <a:effectLst/>
                        </a:rPr>
                        <a:t>x + 0 = </a:t>
                      </a:r>
                      <a:r>
                        <a:rPr lang="en-IN" sz="2200" dirty="0" smtClean="0">
                          <a:effectLst/>
                        </a:rPr>
                        <a:t>x; 0+0=0;1+0=0</a:t>
                      </a:r>
                      <a:endParaRPr lang="en-IN" sz="2200" dirty="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200" dirty="0">
                          <a:effectLst/>
                        </a:rPr>
                        <a:t>x.1 = </a:t>
                      </a:r>
                      <a:r>
                        <a:rPr lang="en-IN" sz="2200" dirty="0" smtClean="0">
                          <a:effectLst/>
                        </a:rPr>
                        <a:t>x; 0.1=0;1.1=1</a:t>
                      </a:r>
                      <a:endParaRPr lang="en-IN" sz="2200" dirty="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91425">
                <a:tc>
                  <a:txBody>
                    <a:bodyPr/>
                    <a:lstStyle/>
                    <a:p>
                      <a:pPr fontAlgn="t"/>
                      <a:r>
                        <a:rPr lang="en-IN" sz="2200" dirty="0">
                          <a:effectLst/>
                        </a:rPr>
                        <a:t>x + 1 = </a:t>
                      </a:r>
                      <a:r>
                        <a:rPr lang="en-IN" sz="2200" dirty="0" smtClean="0">
                          <a:effectLst/>
                        </a:rPr>
                        <a:t>1; 0+1=1;1+1=1</a:t>
                      </a:r>
                      <a:endParaRPr lang="en-IN" sz="2200" dirty="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IN" sz="2200" dirty="0">
                          <a:effectLst/>
                        </a:rPr>
                        <a:t>x.0 = </a:t>
                      </a:r>
                      <a:r>
                        <a:rPr lang="en-IN" sz="2200" dirty="0" smtClean="0">
                          <a:effectLst/>
                        </a:rPr>
                        <a:t>0; 0.0=0;1.0=0</a:t>
                      </a:r>
                      <a:endParaRPr lang="en-IN" sz="2200" dirty="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91425">
                <a:tc>
                  <a:txBody>
                    <a:bodyPr/>
                    <a:lstStyle/>
                    <a:p>
                      <a:pPr fontAlgn="t"/>
                      <a:r>
                        <a:rPr lang="en-IN" sz="2200" dirty="0">
                          <a:effectLst/>
                        </a:rPr>
                        <a:t>x + x = </a:t>
                      </a:r>
                      <a:r>
                        <a:rPr lang="en-IN" sz="2200" dirty="0" smtClean="0">
                          <a:effectLst/>
                        </a:rPr>
                        <a:t>x; 0+0=0;1+1=1</a:t>
                      </a:r>
                      <a:endParaRPr lang="en-IN" sz="2200" dirty="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200" dirty="0" err="1">
                          <a:effectLst/>
                        </a:rPr>
                        <a:t>x.x</a:t>
                      </a:r>
                      <a:r>
                        <a:rPr lang="en-IN" sz="2200" dirty="0">
                          <a:effectLst/>
                        </a:rPr>
                        <a:t> = </a:t>
                      </a:r>
                      <a:r>
                        <a:rPr lang="en-IN" sz="2200" dirty="0" smtClean="0">
                          <a:effectLst/>
                        </a:rPr>
                        <a:t>x; 0.0=0;1.1=1</a:t>
                      </a:r>
                      <a:endParaRPr lang="en-IN" sz="2200" dirty="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91425">
                <a:tc>
                  <a:txBody>
                    <a:bodyPr/>
                    <a:lstStyle/>
                    <a:p>
                      <a:pPr fontAlgn="t"/>
                      <a:r>
                        <a:rPr lang="en-IN" sz="2200" dirty="0">
                          <a:effectLst/>
                        </a:rPr>
                        <a:t>x + x’ = </a:t>
                      </a:r>
                      <a:r>
                        <a:rPr lang="en-IN" sz="2200" dirty="0" smtClean="0">
                          <a:effectLst/>
                        </a:rPr>
                        <a:t>1;0+1=1;1+0=1</a:t>
                      </a:r>
                      <a:endParaRPr lang="en-IN" sz="2200" dirty="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IN" sz="2200" dirty="0" err="1">
                          <a:effectLst/>
                        </a:rPr>
                        <a:t>x.x</a:t>
                      </a:r>
                      <a:r>
                        <a:rPr lang="en-IN" sz="2200" dirty="0">
                          <a:effectLst/>
                        </a:rPr>
                        <a:t>’ = </a:t>
                      </a:r>
                      <a:r>
                        <a:rPr lang="en-IN" sz="2200" dirty="0" smtClean="0">
                          <a:effectLst/>
                        </a:rPr>
                        <a:t>0; 0.1=0;1.0=0</a:t>
                      </a:r>
                      <a:endParaRPr lang="en-IN" sz="2200" dirty="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91425">
                <a:tc>
                  <a:txBody>
                    <a:bodyPr/>
                    <a:lstStyle/>
                    <a:p>
                      <a:pPr fontAlgn="t"/>
                      <a:r>
                        <a:rPr lang="en-IN" sz="2200" dirty="0">
                          <a:effectLst/>
                        </a:rPr>
                        <a:t>x + y = y + x</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200" dirty="0" err="1">
                          <a:effectLst/>
                        </a:rPr>
                        <a:t>x.y</a:t>
                      </a:r>
                      <a:r>
                        <a:rPr lang="en-IN" sz="2200" dirty="0">
                          <a:effectLst/>
                        </a:rPr>
                        <a:t> = </a:t>
                      </a:r>
                      <a:r>
                        <a:rPr lang="en-IN" sz="2200" dirty="0" err="1">
                          <a:effectLst/>
                        </a:rPr>
                        <a:t>y.x</a:t>
                      </a:r>
                      <a:endParaRPr lang="en-IN" sz="2200" dirty="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91425">
                <a:tc>
                  <a:txBody>
                    <a:bodyPr/>
                    <a:lstStyle/>
                    <a:p>
                      <a:pPr fontAlgn="t"/>
                      <a:r>
                        <a:rPr lang="en-IN" sz="2200" dirty="0">
                          <a:effectLst/>
                        </a:rPr>
                        <a:t>x + </a:t>
                      </a:r>
                      <a:r>
                        <a:rPr lang="en-IN" sz="2200" dirty="0" smtClean="0">
                          <a:effectLst/>
                        </a:rPr>
                        <a:t>(</a:t>
                      </a:r>
                      <a:r>
                        <a:rPr lang="en-IN" sz="2200" b="0" i="0" u="none" strike="noStrike" dirty="0" err="1" smtClean="0">
                          <a:effectLst/>
                          <a:latin typeface="MathJax_Math-italic"/>
                        </a:rPr>
                        <a:t>y</a:t>
                      </a:r>
                      <a:r>
                        <a:rPr lang="en-IN" sz="2200" b="0" i="0" u="none" strike="noStrike" dirty="0" err="1" smtClean="0">
                          <a:effectLst/>
                          <a:latin typeface="MathJax_Main"/>
                        </a:rPr>
                        <a:t>+</a:t>
                      </a:r>
                      <a:r>
                        <a:rPr lang="en-IN" sz="2200" b="0" i="0" u="none" strike="noStrike" dirty="0" err="1" smtClean="0">
                          <a:effectLst/>
                          <a:latin typeface="MathJax_Math-italic"/>
                        </a:rPr>
                        <a:t>z</a:t>
                      </a:r>
                      <a:r>
                        <a:rPr lang="en-IN" sz="2200" b="0" i="0" u="none" strike="noStrike" dirty="0" smtClean="0">
                          <a:effectLst/>
                          <a:latin typeface="+mn-lt"/>
                        </a:rPr>
                        <a:t>)</a:t>
                      </a:r>
                      <a:r>
                        <a:rPr lang="en-IN" sz="2200" dirty="0">
                          <a:effectLst/>
                        </a:rPr>
                        <a:t> = </a:t>
                      </a:r>
                      <a:r>
                        <a:rPr lang="en-IN" sz="2200" dirty="0" smtClean="0">
                          <a:effectLst/>
                        </a:rPr>
                        <a:t>(</a:t>
                      </a:r>
                      <a:r>
                        <a:rPr lang="en-IN" sz="2200" b="0" i="0" u="none" strike="noStrike" dirty="0" err="1" smtClean="0">
                          <a:effectLst/>
                          <a:latin typeface="MathJax_Math-italic"/>
                        </a:rPr>
                        <a:t>x</a:t>
                      </a:r>
                      <a:r>
                        <a:rPr lang="en-IN" sz="2200" b="0" i="0" u="none" strike="noStrike" dirty="0" err="1" smtClean="0">
                          <a:effectLst/>
                          <a:latin typeface="MathJax_Main"/>
                        </a:rPr>
                        <a:t>+</a:t>
                      </a:r>
                      <a:r>
                        <a:rPr lang="en-IN" sz="2200" b="0" i="0" u="none" strike="noStrike" dirty="0" err="1" smtClean="0">
                          <a:effectLst/>
                          <a:latin typeface="MathJax_Math-italic"/>
                        </a:rPr>
                        <a:t>y</a:t>
                      </a:r>
                      <a:r>
                        <a:rPr lang="en-IN" sz="2200" b="0" i="0" u="none" strike="noStrike" dirty="0" smtClean="0">
                          <a:effectLst/>
                          <a:latin typeface="MathJax_Math-italic"/>
                        </a:rPr>
                        <a:t>)</a:t>
                      </a:r>
                      <a:r>
                        <a:rPr lang="en-IN" sz="2200" dirty="0">
                          <a:effectLst/>
                        </a:rPr>
                        <a:t> + z</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200" dirty="0" smtClean="0">
                          <a:effectLst/>
                        </a:rPr>
                        <a:t>x.</a:t>
                      </a:r>
                      <a:r>
                        <a:rPr lang="en-IN" sz="2200" b="0" i="0" u="none" strike="noStrike" dirty="0" smtClean="0">
                          <a:effectLst/>
                          <a:latin typeface="MathJax_Math-italic"/>
                        </a:rPr>
                        <a:t>(</a:t>
                      </a:r>
                      <a:r>
                        <a:rPr lang="en-IN" sz="2200" b="0" i="0" u="none" strike="noStrike" dirty="0" err="1" smtClean="0">
                          <a:effectLst/>
                        </a:rPr>
                        <a:t>y.z</a:t>
                      </a:r>
                      <a:r>
                        <a:rPr lang="en-IN" sz="2200" b="0" i="0" u="none" strike="noStrike" dirty="0" smtClean="0">
                          <a:effectLst/>
                        </a:rPr>
                        <a:t>)</a:t>
                      </a:r>
                      <a:r>
                        <a:rPr lang="en-IN" sz="2200" dirty="0">
                          <a:effectLst/>
                        </a:rPr>
                        <a:t> = </a:t>
                      </a:r>
                      <a:r>
                        <a:rPr lang="en-IN" sz="2200" b="0" i="0" u="none" strike="noStrike" dirty="0" smtClean="0">
                          <a:effectLst/>
                          <a:latin typeface="MathJax_Math-italic"/>
                        </a:rPr>
                        <a:t>(</a:t>
                      </a:r>
                      <a:r>
                        <a:rPr lang="en-IN" sz="2200" b="0" i="0" u="none" strike="noStrike" dirty="0" err="1" smtClean="0">
                          <a:effectLst/>
                        </a:rPr>
                        <a:t>x.y</a:t>
                      </a:r>
                      <a:r>
                        <a:rPr lang="en-IN" sz="2200" b="0" i="0" u="none" strike="noStrike" dirty="0" smtClean="0">
                          <a:effectLst/>
                        </a:rPr>
                        <a:t>)</a:t>
                      </a:r>
                      <a:r>
                        <a:rPr lang="en-IN" sz="2200" dirty="0" smtClean="0">
                          <a:effectLst/>
                        </a:rPr>
                        <a:t>.z</a:t>
                      </a:r>
                      <a:endParaRPr lang="en-IN" sz="2200" dirty="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91425">
                <a:tc>
                  <a:txBody>
                    <a:bodyPr/>
                    <a:lstStyle/>
                    <a:p>
                      <a:pPr fontAlgn="t"/>
                      <a:r>
                        <a:rPr lang="en-IN" sz="2200" dirty="0" smtClean="0">
                          <a:effectLst/>
                        </a:rPr>
                        <a:t>x.</a:t>
                      </a:r>
                      <a:r>
                        <a:rPr lang="en-IN" sz="2200" b="0" i="0" u="none" strike="noStrike" dirty="0" smtClean="0">
                          <a:effectLst/>
                          <a:latin typeface="MathJax_Math-italic"/>
                        </a:rPr>
                        <a:t>(</a:t>
                      </a:r>
                      <a:r>
                        <a:rPr lang="en-IN" sz="2200" b="0" i="0" u="none" strike="noStrike" dirty="0" err="1" smtClean="0">
                          <a:effectLst/>
                        </a:rPr>
                        <a:t>y+z</a:t>
                      </a:r>
                      <a:r>
                        <a:rPr lang="en-IN" sz="2200" b="0" i="0" u="none" strike="noStrike" dirty="0" smtClean="0">
                          <a:effectLst/>
                        </a:rPr>
                        <a:t>)</a:t>
                      </a:r>
                      <a:r>
                        <a:rPr lang="en-IN" sz="2200" dirty="0">
                          <a:effectLst/>
                        </a:rPr>
                        <a:t> = </a:t>
                      </a:r>
                      <a:r>
                        <a:rPr lang="en-IN" sz="2200" dirty="0" err="1">
                          <a:effectLst/>
                        </a:rPr>
                        <a:t>x.y</a:t>
                      </a:r>
                      <a:r>
                        <a:rPr lang="en-IN" sz="2200" dirty="0">
                          <a:effectLst/>
                        </a:rPr>
                        <a:t> + </a:t>
                      </a:r>
                      <a:r>
                        <a:rPr lang="en-IN" sz="2200" dirty="0" err="1">
                          <a:effectLst/>
                        </a:rPr>
                        <a:t>x.z</a:t>
                      </a:r>
                      <a:endParaRPr lang="en-IN" sz="2200" dirty="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200" dirty="0" smtClean="0">
                          <a:effectLst/>
                        </a:rPr>
                        <a:t>x +(</a:t>
                      </a:r>
                      <a:r>
                        <a:rPr lang="en-IN" sz="2200" b="0" i="0" u="none" strike="noStrike" dirty="0" err="1" smtClean="0">
                          <a:effectLst/>
                        </a:rPr>
                        <a:t>y.z</a:t>
                      </a:r>
                      <a:r>
                        <a:rPr lang="en-IN" sz="2200" b="0" i="0" u="none" strike="noStrike" dirty="0" smtClean="0">
                          <a:effectLst/>
                        </a:rPr>
                        <a:t>)</a:t>
                      </a:r>
                      <a:r>
                        <a:rPr lang="en-IN" sz="2200" dirty="0">
                          <a:effectLst/>
                        </a:rPr>
                        <a:t> = </a:t>
                      </a:r>
                      <a:r>
                        <a:rPr lang="en-IN" sz="2200" dirty="0" smtClean="0">
                          <a:effectLst/>
                        </a:rPr>
                        <a:t>(</a:t>
                      </a:r>
                      <a:r>
                        <a:rPr lang="en-IN" sz="2200" b="0" i="0" u="none" strike="noStrike" dirty="0" err="1" smtClean="0">
                          <a:effectLst/>
                          <a:latin typeface="MathJax_Math-italic"/>
                        </a:rPr>
                        <a:t>x</a:t>
                      </a:r>
                      <a:r>
                        <a:rPr lang="en-IN" sz="2200" b="0" i="0" u="none" strike="noStrike" dirty="0" err="1" smtClean="0">
                          <a:effectLst/>
                          <a:latin typeface="MathJax_Main"/>
                        </a:rPr>
                        <a:t>+</a:t>
                      </a:r>
                      <a:r>
                        <a:rPr lang="en-IN" sz="2200" b="0" i="0" u="none" strike="noStrike" dirty="0" err="1" smtClean="0">
                          <a:effectLst/>
                          <a:latin typeface="MathJax_Math-italic"/>
                        </a:rPr>
                        <a:t>y</a:t>
                      </a:r>
                      <a:r>
                        <a:rPr lang="en-IN" sz="2200" b="0" i="0" u="none" strike="noStrike" dirty="0" smtClean="0">
                          <a:effectLst/>
                          <a:latin typeface="MathJax_Math-italic"/>
                        </a:rPr>
                        <a:t>)</a:t>
                      </a:r>
                      <a:r>
                        <a:rPr lang="en-IN" sz="2200" dirty="0" smtClean="0">
                          <a:effectLst/>
                        </a:rPr>
                        <a:t>.(</a:t>
                      </a:r>
                      <a:r>
                        <a:rPr lang="en-IN" sz="2200" b="0" i="0" u="none" strike="noStrike" dirty="0" err="1" smtClean="0">
                          <a:effectLst/>
                          <a:latin typeface="MathJax_Math-italic"/>
                        </a:rPr>
                        <a:t>x</a:t>
                      </a:r>
                      <a:r>
                        <a:rPr lang="en-IN" sz="2200" b="0" i="0" u="none" strike="noStrike" dirty="0" err="1" smtClean="0">
                          <a:effectLst/>
                          <a:latin typeface="MathJax_Main"/>
                        </a:rPr>
                        <a:t>+</a:t>
                      </a:r>
                      <a:r>
                        <a:rPr lang="en-IN" sz="2200" b="0" i="0" u="none" strike="noStrike" dirty="0" err="1" smtClean="0">
                          <a:effectLst/>
                          <a:latin typeface="MathJax_Math-italic"/>
                        </a:rPr>
                        <a:t>z</a:t>
                      </a:r>
                      <a:r>
                        <a:rPr lang="en-IN" sz="2200" b="0" i="0" u="none" strike="noStrike" dirty="0" smtClean="0">
                          <a:effectLst/>
                          <a:latin typeface="MathJax_Math-italic"/>
                        </a:rPr>
                        <a:t>)</a:t>
                      </a:r>
                      <a:endParaRPr lang="en-IN" sz="2200" dirty="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6D22F896-40B5-4ADD-8801-0D06FADFA095}" type="slidenum">
              <a:rPr lang="en-US" smtClean="0"/>
              <a:pPr/>
              <a:t>28</a:t>
            </a:fld>
            <a:endParaRPr lang="en-US" dirty="0"/>
          </a:p>
        </p:txBody>
      </p:sp>
      <p:sp>
        <p:nvSpPr>
          <p:cNvPr id="2" name="Title 1"/>
          <p:cNvSpPr>
            <a:spLocks noGrp="1"/>
          </p:cNvSpPr>
          <p:nvPr>
            <p:ph type="title"/>
          </p:nvPr>
        </p:nvSpPr>
        <p:spPr>
          <a:xfrm>
            <a:off x="913775" y="244699"/>
            <a:ext cx="10364451" cy="1056067"/>
          </a:xfrm>
        </p:spPr>
        <p:txBody>
          <a:bodyPr/>
          <a:lstStyle/>
          <a:p>
            <a:r>
              <a:rPr lang="en-IN" b="1" dirty="0" smtClean="0"/>
              <a:t>DUALITY THEOREM</a:t>
            </a:r>
            <a:endParaRPr lang="en-IN" b="1" dirty="0"/>
          </a:p>
        </p:txBody>
      </p:sp>
      <p:sp>
        <p:nvSpPr>
          <p:cNvPr id="8"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021966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2800" b="1" dirty="0" err="1"/>
              <a:t>DeMorgan’s</a:t>
            </a:r>
            <a:r>
              <a:rPr lang="en-IN" sz="2800" b="1" dirty="0"/>
              <a:t> </a:t>
            </a:r>
            <a:r>
              <a:rPr lang="en-IN" sz="2800" b="1" dirty="0" smtClean="0"/>
              <a:t>FIRST LAW</a:t>
            </a:r>
          </a:p>
          <a:p>
            <a:pPr marL="0" indent="0">
              <a:buNone/>
            </a:pPr>
            <a:r>
              <a:rPr lang="en-IN" sz="2800" dirty="0"/>
              <a:t>	 </a:t>
            </a:r>
            <a:r>
              <a:rPr lang="en-IN" sz="2800" cap="none" dirty="0" smtClean="0"/>
              <a:t>It states that the complement of logical OR of at least two </a:t>
            </a:r>
            <a:r>
              <a:rPr lang="en-IN" sz="2800" cap="none" dirty="0" err="1" smtClean="0"/>
              <a:t>boolean</a:t>
            </a:r>
            <a:r>
              <a:rPr lang="en-IN" sz="2800" cap="none" dirty="0" smtClean="0"/>
              <a:t> variables is equal to the logical AND of each complemented variable.</a:t>
            </a:r>
          </a:p>
          <a:p>
            <a:pPr marL="0" indent="0">
              <a:buNone/>
            </a:pPr>
            <a:r>
              <a:rPr lang="en-IN" sz="2800" cap="none" dirty="0"/>
              <a:t>		</a:t>
            </a:r>
            <a:r>
              <a:rPr lang="en-IN" sz="2800" b="1" cap="none" dirty="0" smtClean="0"/>
              <a:t>(A+B)’ = A’.B’</a:t>
            </a:r>
          </a:p>
          <a:p>
            <a:pPr marL="0" indent="0">
              <a:buNone/>
            </a:pPr>
            <a:endParaRPr lang="en-IN" sz="2800" b="1"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29</a:t>
            </a:fld>
            <a:endParaRPr lang="en-US" dirty="0"/>
          </a:p>
        </p:txBody>
      </p:sp>
      <p:sp>
        <p:nvSpPr>
          <p:cNvPr id="2" name="Title 1"/>
          <p:cNvSpPr>
            <a:spLocks noGrp="1"/>
          </p:cNvSpPr>
          <p:nvPr>
            <p:ph type="title"/>
          </p:nvPr>
        </p:nvSpPr>
        <p:spPr/>
        <p:txBody>
          <a:bodyPr>
            <a:normAutofit fontScale="90000"/>
          </a:bodyPr>
          <a:lstStyle/>
          <a:p>
            <a:r>
              <a:rPr lang="en-IN" b="1" dirty="0" err="1"/>
              <a:t>DeMorgan’s</a:t>
            </a:r>
            <a:r>
              <a:rPr lang="en-IN" b="1" dirty="0"/>
              <a:t> Theorem</a:t>
            </a:r>
            <a:br>
              <a:rPr lang="en-IN" b="1" dirty="0"/>
            </a:br>
            <a:endParaRPr lang="en-IN" b="1" dirty="0"/>
          </a:p>
        </p:txBody>
      </p:sp>
    </p:spTree>
    <p:extLst>
      <p:ext uri="{BB962C8B-B14F-4D97-AF65-F5344CB8AC3E}">
        <p14:creationId xmlns:p14="http://schemas.microsoft.com/office/powerpoint/2010/main" xmlns="" val="1144768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t>The various logical gates are:</a:t>
            </a:r>
          </a:p>
          <a:p>
            <a:r>
              <a:rPr lang="en-IN" dirty="0"/>
              <a:t>AND</a:t>
            </a:r>
          </a:p>
          <a:p>
            <a:r>
              <a:rPr lang="en-IN" dirty="0"/>
              <a:t>OR</a:t>
            </a:r>
          </a:p>
          <a:p>
            <a:r>
              <a:rPr lang="en-IN" dirty="0"/>
              <a:t>NOT</a:t>
            </a:r>
          </a:p>
          <a:p>
            <a:r>
              <a:rPr lang="en-IN" dirty="0"/>
              <a:t>NAND</a:t>
            </a:r>
          </a:p>
          <a:p>
            <a:r>
              <a:rPr lang="en-IN" dirty="0"/>
              <a:t>NOR</a:t>
            </a:r>
          </a:p>
          <a:p>
            <a:r>
              <a:rPr lang="en-IN" dirty="0"/>
              <a:t>XOR</a:t>
            </a:r>
          </a:p>
          <a:p>
            <a:r>
              <a:rPr lang="en-IN" dirty="0"/>
              <a:t>XNOR</a:t>
            </a:r>
          </a:p>
          <a:p>
            <a:endParaRPr lang="en-IN" dirty="0"/>
          </a:p>
        </p:txBody>
      </p:sp>
      <p:sp>
        <p:nvSpPr>
          <p:cNvPr id="7" name="Slide Number Placeholder 6"/>
          <p:cNvSpPr>
            <a:spLocks noGrp="1"/>
          </p:cNvSpPr>
          <p:nvPr>
            <p:ph type="sldNum" sz="quarter" idx="12"/>
          </p:nvPr>
        </p:nvSpPr>
        <p:spPr/>
        <p:txBody>
          <a:bodyPr/>
          <a:lstStyle/>
          <a:p>
            <a:fld id="{E97799C9-84D9-46D2-A11E-BCF8A720529D}" type="slidenum">
              <a:rPr lang="en-US" smtClean="0"/>
              <a:pPr/>
              <a:t>3</a:t>
            </a:fld>
            <a:endParaRPr lang="en-US" dirty="0"/>
          </a:p>
        </p:txBody>
      </p:sp>
      <p:sp>
        <p:nvSpPr>
          <p:cNvPr id="2" name="Title 1"/>
          <p:cNvSpPr>
            <a:spLocks noGrp="1"/>
          </p:cNvSpPr>
          <p:nvPr>
            <p:ph type="title"/>
          </p:nvPr>
        </p:nvSpPr>
        <p:spPr/>
        <p:txBody>
          <a:bodyPr/>
          <a:lstStyle/>
          <a:p>
            <a:r>
              <a:rPr lang="en-IN" dirty="0" smtClean="0"/>
              <a:t>TYPES OF LOGIC GATES	</a:t>
            </a:r>
            <a:endParaRPr lang="en-IN" dirty="0"/>
          </a:p>
        </p:txBody>
      </p:sp>
      <p:pic>
        <p:nvPicPr>
          <p:cNvPr id="5" name="Picture 4"/>
          <p:cNvPicPr>
            <a:picLocks noChangeAspect="1"/>
          </p:cNvPicPr>
          <p:nvPr/>
        </p:nvPicPr>
        <p:blipFill>
          <a:blip r:embed="rId2"/>
          <a:stretch>
            <a:fillRect/>
          </a:stretch>
        </p:blipFill>
        <p:spPr>
          <a:xfrm>
            <a:off x="5346121" y="2556932"/>
            <a:ext cx="5550475" cy="3170768"/>
          </a:xfrm>
          <a:prstGeom prst="rect">
            <a:avLst/>
          </a:prstGeom>
        </p:spPr>
      </p:pic>
    </p:spTree>
    <p:extLst>
      <p:ext uri="{BB962C8B-B14F-4D97-AF65-F5344CB8AC3E}">
        <p14:creationId xmlns:p14="http://schemas.microsoft.com/office/powerpoint/2010/main" xmlns="" val="110406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2800" b="1" dirty="0" err="1"/>
              <a:t>DeMorgan’s</a:t>
            </a:r>
            <a:r>
              <a:rPr lang="en-IN" sz="2800" b="1" dirty="0"/>
              <a:t> </a:t>
            </a:r>
            <a:r>
              <a:rPr lang="en-IN" sz="2800" b="1" dirty="0" smtClean="0"/>
              <a:t>SECOND LAW</a:t>
            </a:r>
          </a:p>
          <a:p>
            <a:pPr marL="0" indent="0">
              <a:buNone/>
            </a:pPr>
            <a:r>
              <a:rPr lang="en-IN" sz="2800" dirty="0"/>
              <a:t>	 </a:t>
            </a:r>
            <a:r>
              <a:rPr lang="en-IN" sz="2800" cap="none" dirty="0" smtClean="0"/>
              <a:t>It states that The complement of logical AND of two </a:t>
            </a:r>
            <a:r>
              <a:rPr lang="en-IN" sz="2800" cap="none" dirty="0" err="1" smtClean="0"/>
              <a:t>boolean</a:t>
            </a:r>
            <a:r>
              <a:rPr lang="en-IN" sz="2800" cap="none" dirty="0" smtClean="0"/>
              <a:t> variables is equal to the logical OR of each complemented variable.  </a:t>
            </a:r>
            <a:r>
              <a:rPr lang="en-IN" sz="2800" cap="none" dirty="0"/>
              <a:t>	</a:t>
            </a:r>
            <a:endParaRPr lang="en-IN" sz="2800" cap="none" dirty="0" smtClean="0"/>
          </a:p>
          <a:p>
            <a:pPr marL="0" indent="0">
              <a:buNone/>
            </a:pPr>
            <a:r>
              <a:rPr lang="en-IN" sz="2800" cap="none" dirty="0"/>
              <a:t>		</a:t>
            </a:r>
            <a:r>
              <a:rPr lang="en-IN" sz="2800" b="1" cap="none" dirty="0" smtClean="0"/>
              <a:t>(AB)’ = A’+B’</a:t>
            </a:r>
          </a:p>
          <a:p>
            <a:pPr marL="0" indent="0">
              <a:buNone/>
            </a:pPr>
            <a:endParaRPr lang="en-IN" sz="2800" b="1"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30</a:t>
            </a:fld>
            <a:endParaRPr lang="en-US" dirty="0"/>
          </a:p>
        </p:txBody>
      </p:sp>
      <p:sp>
        <p:nvSpPr>
          <p:cNvPr id="2" name="Title 1"/>
          <p:cNvSpPr>
            <a:spLocks noGrp="1"/>
          </p:cNvSpPr>
          <p:nvPr>
            <p:ph type="title"/>
          </p:nvPr>
        </p:nvSpPr>
        <p:spPr/>
        <p:txBody>
          <a:bodyPr>
            <a:normAutofit fontScale="90000"/>
          </a:bodyPr>
          <a:lstStyle/>
          <a:p>
            <a:r>
              <a:rPr lang="en-IN" b="1" dirty="0" err="1"/>
              <a:t>DeMorgan’s</a:t>
            </a:r>
            <a:r>
              <a:rPr lang="en-IN" b="1" dirty="0"/>
              <a:t> Theorem</a:t>
            </a:r>
            <a:br>
              <a:rPr lang="en-IN" b="1" dirty="0"/>
            </a:br>
            <a:endParaRPr lang="en-IN" b="1" dirty="0"/>
          </a:p>
        </p:txBody>
      </p:sp>
    </p:spTree>
    <p:extLst>
      <p:ext uri="{BB962C8B-B14F-4D97-AF65-F5344CB8AC3E}">
        <p14:creationId xmlns:p14="http://schemas.microsoft.com/office/powerpoint/2010/main" xmlns="" val="2666213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5741" y="1431314"/>
            <a:ext cx="7408191" cy="2568387"/>
          </a:xfrm>
        </p:spPr>
        <p:txBody>
          <a:bodyPr>
            <a:normAutofit fontScale="90000"/>
          </a:bodyPr>
          <a:lstStyle/>
          <a:p>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smtClean="0"/>
              <a:t>Boolean </a:t>
            </a:r>
            <a:r>
              <a:rPr lang="en-IN" dirty="0" smtClean="0"/>
              <a:t>expressions SOP </a:t>
            </a:r>
            <a:r>
              <a:rPr lang="en-IN" dirty="0"/>
              <a:t>&amp; POS</a:t>
            </a:r>
            <a:r>
              <a:rPr lang="en-IN" dirty="0" smtClean="0"/>
              <a:t/>
            </a:r>
            <a:br>
              <a:rPr lang="en-IN" dirty="0" smtClean="0"/>
            </a:br>
            <a:endParaRPr lang="en-IN" dirty="0"/>
          </a:p>
        </p:txBody>
      </p:sp>
    </p:spTree>
    <p:extLst>
      <p:ext uri="{BB962C8B-B14F-4D97-AF65-F5344CB8AC3E}">
        <p14:creationId xmlns:p14="http://schemas.microsoft.com/office/powerpoint/2010/main" xmlns="" val="3746062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3000" b="1" cap="none" dirty="0" smtClean="0">
                <a:effectLst/>
              </a:rPr>
              <a:t>A </a:t>
            </a:r>
            <a:r>
              <a:rPr lang="en-IN" sz="3000" b="1" cap="none" dirty="0" err="1" smtClean="0">
                <a:effectLst/>
              </a:rPr>
              <a:t>boolean</a:t>
            </a:r>
            <a:r>
              <a:rPr lang="en-IN" sz="3000" b="1" cap="none" dirty="0" smtClean="0">
                <a:effectLst/>
              </a:rPr>
              <a:t> expression</a:t>
            </a:r>
            <a:r>
              <a:rPr lang="en-IN" sz="3000" cap="none" dirty="0" smtClean="0">
                <a:effectLst/>
              </a:rPr>
              <a:t> always produces a </a:t>
            </a:r>
            <a:r>
              <a:rPr lang="en-IN" sz="3000" cap="none" dirty="0" err="1" smtClean="0">
                <a:effectLst/>
              </a:rPr>
              <a:t>boolean</a:t>
            </a:r>
            <a:r>
              <a:rPr lang="en-IN" sz="3000" cap="none" dirty="0" smtClean="0">
                <a:effectLst/>
              </a:rPr>
              <a:t> value.</a:t>
            </a:r>
          </a:p>
          <a:p>
            <a:r>
              <a:rPr lang="en-IN" sz="3000" cap="none" dirty="0" smtClean="0">
                <a:effectLst/>
              </a:rPr>
              <a:t>A </a:t>
            </a:r>
            <a:r>
              <a:rPr lang="en-IN" sz="3000" cap="none" dirty="0" err="1" smtClean="0">
                <a:effectLst/>
              </a:rPr>
              <a:t>boolean</a:t>
            </a:r>
            <a:r>
              <a:rPr lang="en-IN" sz="3000" cap="none" dirty="0" smtClean="0">
                <a:effectLst/>
              </a:rPr>
              <a:t> expression is composed of a combination of the </a:t>
            </a:r>
            <a:r>
              <a:rPr lang="en-IN" sz="3000" cap="none" dirty="0" err="1" smtClean="0">
                <a:effectLst/>
              </a:rPr>
              <a:t>boolean</a:t>
            </a:r>
            <a:r>
              <a:rPr lang="en-IN" sz="3000" cap="none" dirty="0" smtClean="0">
                <a:effectLst/>
              </a:rPr>
              <a:t> constants (true or false), </a:t>
            </a:r>
            <a:r>
              <a:rPr lang="en-IN" sz="3000" cap="none" dirty="0" err="1" smtClean="0">
                <a:effectLst/>
              </a:rPr>
              <a:t>boolean</a:t>
            </a:r>
            <a:r>
              <a:rPr lang="en-IN" sz="3000" cap="none" dirty="0" smtClean="0">
                <a:effectLst/>
              </a:rPr>
              <a:t> variables and logical connectives. </a:t>
            </a:r>
          </a:p>
          <a:p>
            <a:r>
              <a:rPr lang="en-IN" sz="3000" cap="none" dirty="0" smtClean="0">
                <a:effectLst/>
              </a:rPr>
              <a:t>Each </a:t>
            </a:r>
            <a:r>
              <a:rPr lang="en-IN" sz="3000" cap="none" dirty="0" err="1" smtClean="0">
                <a:effectLst/>
              </a:rPr>
              <a:t>boolean</a:t>
            </a:r>
            <a:r>
              <a:rPr lang="en-IN" sz="3000" cap="none" dirty="0" smtClean="0">
                <a:effectLst/>
              </a:rPr>
              <a:t> expression represents a </a:t>
            </a:r>
            <a:r>
              <a:rPr lang="en-IN" sz="3000" cap="none" dirty="0" err="1" smtClean="0">
                <a:effectLst/>
              </a:rPr>
              <a:t>boolean</a:t>
            </a:r>
            <a:r>
              <a:rPr lang="en-IN" sz="3000" cap="none" dirty="0" smtClean="0">
                <a:effectLst/>
              </a:rPr>
              <a:t> function.</a:t>
            </a:r>
          </a:p>
        </p:txBody>
      </p:sp>
      <p:sp>
        <p:nvSpPr>
          <p:cNvPr id="6" name="Slide Number Placeholder 5"/>
          <p:cNvSpPr>
            <a:spLocks noGrp="1"/>
          </p:cNvSpPr>
          <p:nvPr>
            <p:ph type="sldNum" sz="quarter" idx="12"/>
          </p:nvPr>
        </p:nvSpPr>
        <p:spPr/>
        <p:txBody>
          <a:bodyPr/>
          <a:lstStyle/>
          <a:p>
            <a:fld id="{6D22F896-40B5-4ADD-8801-0D06FADFA095}" type="slidenum">
              <a:rPr lang="en-US" smtClean="0"/>
              <a:pPr/>
              <a:t>32</a:t>
            </a:fld>
            <a:endParaRPr lang="en-US" dirty="0"/>
          </a:p>
        </p:txBody>
      </p:sp>
      <p:sp>
        <p:nvSpPr>
          <p:cNvPr id="2" name="Title 1"/>
          <p:cNvSpPr>
            <a:spLocks noGrp="1"/>
          </p:cNvSpPr>
          <p:nvPr>
            <p:ph type="title"/>
          </p:nvPr>
        </p:nvSpPr>
        <p:spPr/>
        <p:txBody>
          <a:bodyPr/>
          <a:lstStyle/>
          <a:p>
            <a:r>
              <a:rPr lang="en-IN" dirty="0" smtClean="0"/>
              <a:t>BOOLEAN EXPRESSION</a:t>
            </a:r>
            <a:endParaRPr lang="en-IN" dirty="0"/>
          </a:p>
        </p:txBody>
      </p:sp>
    </p:spTree>
    <p:extLst>
      <p:ext uri="{BB962C8B-B14F-4D97-AF65-F5344CB8AC3E}">
        <p14:creationId xmlns:p14="http://schemas.microsoft.com/office/powerpoint/2010/main" xmlns="" val="13913894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3"/>
            <a:ext cx="10363826" cy="2501122"/>
          </a:xfrm>
          <a:prstGeom prst="rect">
            <a:avLst/>
          </a:prstGeom>
        </p:spPr>
        <p:txBody>
          <a:bodyPr/>
          <a:lstStyle/>
          <a:p>
            <a:r>
              <a:rPr lang="en-IN" sz="3000" cap="none" dirty="0" smtClean="0">
                <a:effectLst/>
              </a:rPr>
              <a:t>For a </a:t>
            </a:r>
            <a:r>
              <a:rPr lang="en-IN" sz="3000" cap="none" dirty="0" err="1" smtClean="0">
                <a:effectLst/>
              </a:rPr>
              <a:t>boolean</a:t>
            </a:r>
            <a:r>
              <a:rPr lang="en-IN" sz="3000" cap="none" dirty="0" smtClean="0">
                <a:effectLst/>
              </a:rPr>
              <a:t> expression there are two kinds of canonical forms </a:t>
            </a:r>
          </a:p>
          <a:p>
            <a:pPr lvl="1"/>
            <a:r>
              <a:rPr lang="en-IN" sz="2800" cap="none" dirty="0" smtClean="0">
                <a:effectLst/>
              </a:rPr>
              <a:t>The sum of products (SOP) form</a:t>
            </a:r>
          </a:p>
          <a:p>
            <a:pPr lvl="1"/>
            <a:r>
              <a:rPr lang="en-IN" sz="2800" cap="none" dirty="0" smtClean="0">
                <a:effectLst/>
              </a:rPr>
              <a:t>The product of sums (POS) form</a:t>
            </a:r>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33</a:t>
            </a:fld>
            <a:endParaRPr lang="en-US" dirty="0"/>
          </a:p>
        </p:txBody>
      </p:sp>
      <p:sp>
        <p:nvSpPr>
          <p:cNvPr id="2" name="Title 1"/>
          <p:cNvSpPr>
            <a:spLocks noGrp="1"/>
          </p:cNvSpPr>
          <p:nvPr>
            <p:ph type="title"/>
          </p:nvPr>
        </p:nvSpPr>
        <p:spPr/>
        <p:txBody>
          <a:bodyPr>
            <a:normAutofit fontScale="90000"/>
          </a:bodyPr>
          <a:lstStyle/>
          <a:p>
            <a:r>
              <a:rPr lang="en-IN" dirty="0">
                <a:effectLst/>
              </a:rPr>
              <a:t>Canonical Forms</a:t>
            </a:r>
            <a:br>
              <a:rPr lang="en-IN" dirty="0">
                <a:effectLst/>
              </a:rPr>
            </a:br>
            <a:endParaRPr lang="en-IN" dirty="0"/>
          </a:p>
        </p:txBody>
      </p:sp>
    </p:spTree>
    <p:extLst>
      <p:ext uri="{BB962C8B-B14F-4D97-AF65-F5344CB8AC3E}">
        <p14:creationId xmlns:p14="http://schemas.microsoft.com/office/powerpoint/2010/main" xmlns="" val="26495943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790164"/>
            <a:ext cx="10363826" cy="4001036"/>
          </a:xfrm>
          <a:prstGeom prst="rect">
            <a:avLst/>
          </a:prstGeom>
        </p:spPr>
        <p:txBody>
          <a:bodyPr>
            <a:normAutofit/>
          </a:bodyPr>
          <a:lstStyle/>
          <a:p>
            <a:r>
              <a:rPr lang="en-IN" sz="2800" cap="none" dirty="0" smtClean="0">
                <a:effectLst/>
              </a:rPr>
              <a:t>A </a:t>
            </a:r>
            <a:r>
              <a:rPr lang="en-IN" sz="2800" cap="none" dirty="0" err="1" smtClean="0">
                <a:effectLst/>
              </a:rPr>
              <a:t>minterm</a:t>
            </a:r>
            <a:r>
              <a:rPr lang="en-IN" sz="2800" cap="none" dirty="0" smtClean="0">
                <a:effectLst/>
              </a:rPr>
              <a:t> is a product of all variables taken either in their direct or complemented form. </a:t>
            </a:r>
          </a:p>
          <a:p>
            <a:r>
              <a:rPr lang="en-IN" sz="2800" cap="none" dirty="0" smtClean="0">
                <a:effectLst/>
              </a:rPr>
              <a:t>Any </a:t>
            </a:r>
            <a:r>
              <a:rPr lang="en-IN" sz="2800" cap="none" dirty="0" err="1" smtClean="0">
                <a:effectLst/>
              </a:rPr>
              <a:t>boolean</a:t>
            </a:r>
            <a:r>
              <a:rPr lang="en-IN" sz="2800" cap="none" dirty="0" smtClean="0">
                <a:effectLst/>
              </a:rPr>
              <a:t> function can be expressed as a sum of its 1-minterms and the inverse of the function can be expressed as a sum of its </a:t>
            </a:r>
            <a:r>
              <a:rPr lang="en-IN" sz="2800" b="1" cap="none" dirty="0" smtClean="0">
                <a:effectLst/>
              </a:rPr>
              <a:t>0-minterms.</a:t>
            </a:r>
            <a:r>
              <a:rPr lang="en-IN" sz="2800" cap="none" dirty="0" smtClean="0">
                <a:effectLst/>
              </a:rPr>
              <a:t> Hence,</a:t>
            </a:r>
          </a:p>
          <a:p>
            <a:r>
              <a:rPr lang="en-IN" sz="2800" cap="none" dirty="0" smtClean="0">
                <a:effectLst/>
              </a:rPr>
              <a:t>F (list of variables) = ∑ (list of 1-minterm indices) And</a:t>
            </a:r>
          </a:p>
          <a:p>
            <a:r>
              <a:rPr lang="en-IN" sz="2800" cap="none" dirty="0" smtClean="0">
                <a:effectLst/>
              </a:rPr>
              <a:t>F' (list of variables) = ∑ (list of 0-minterm indices)</a:t>
            </a:r>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34</a:t>
            </a:fld>
            <a:endParaRPr lang="en-US" dirty="0"/>
          </a:p>
        </p:txBody>
      </p:sp>
      <p:sp>
        <p:nvSpPr>
          <p:cNvPr id="2" name="Title 1"/>
          <p:cNvSpPr>
            <a:spLocks noGrp="1"/>
          </p:cNvSpPr>
          <p:nvPr>
            <p:ph type="title"/>
          </p:nvPr>
        </p:nvSpPr>
        <p:spPr/>
        <p:txBody>
          <a:bodyPr/>
          <a:lstStyle/>
          <a:p>
            <a:r>
              <a:rPr lang="en-IN" dirty="0" smtClean="0"/>
              <a:t>Sum of products form</a:t>
            </a:r>
            <a:endParaRPr lang="en-IN" dirty="0"/>
          </a:p>
        </p:txBody>
      </p:sp>
    </p:spTree>
    <p:extLst>
      <p:ext uri="{BB962C8B-B14F-4D97-AF65-F5344CB8AC3E}">
        <p14:creationId xmlns:p14="http://schemas.microsoft.com/office/powerpoint/2010/main" xmlns="" val="21925861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0175" y="1764293"/>
            <a:ext cx="5175161" cy="3951669"/>
          </a:xfrm>
          <a:prstGeom prst="rect">
            <a:avLst/>
          </a:prstGeom>
        </p:spPr>
        <p:txBody>
          <a:bodyPr>
            <a:normAutofit fontScale="40000" lnSpcReduction="20000"/>
          </a:bodyPr>
          <a:lstStyle/>
          <a:p>
            <a:pPr marL="0" indent="0">
              <a:buNone/>
            </a:pPr>
            <a:r>
              <a:rPr lang="en-IN" sz="6200" dirty="0"/>
              <a:t>A	B	C	</a:t>
            </a:r>
            <a:r>
              <a:rPr lang="en-IN" sz="6200" dirty="0" smtClean="0"/>
              <a:t>FP</a:t>
            </a:r>
            <a:r>
              <a:rPr lang="en-IN" sz="6200" dirty="0"/>
              <a:t>	</a:t>
            </a:r>
            <a:r>
              <a:rPr lang="en-IN" sz="6200" dirty="0" err="1"/>
              <a:t>Minterm</a:t>
            </a:r>
            <a:endParaRPr lang="en-IN" sz="6200" dirty="0"/>
          </a:p>
          <a:p>
            <a:pPr marL="0" indent="0">
              <a:buNone/>
            </a:pPr>
            <a:r>
              <a:rPr lang="en-IN" sz="6200" dirty="0"/>
              <a:t>0	0	0	</a:t>
            </a:r>
            <a:r>
              <a:rPr lang="en-IN" sz="6200" dirty="0" smtClean="0"/>
              <a:t>A’B’C’</a:t>
            </a:r>
            <a:r>
              <a:rPr lang="en-IN" sz="6200" dirty="0"/>
              <a:t>	m0</a:t>
            </a:r>
          </a:p>
          <a:p>
            <a:pPr marL="0" indent="0">
              <a:buNone/>
            </a:pPr>
            <a:r>
              <a:rPr lang="en-IN" sz="6200" dirty="0"/>
              <a:t>0	0	1	</a:t>
            </a:r>
            <a:r>
              <a:rPr lang="en-IN" sz="6200" dirty="0" smtClean="0"/>
              <a:t>A’B’C</a:t>
            </a:r>
            <a:r>
              <a:rPr lang="en-IN" sz="6200" dirty="0"/>
              <a:t>	m1</a:t>
            </a:r>
          </a:p>
          <a:p>
            <a:pPr marL="0" indent="0">
              <a:buNone/>
            </a:pPr>
            <a:r>
              <a:rPr lang="en-IN" sz="6200" dirty="0"/>
              <a:t>0	1	0	</a:t>
            </a:r>
            <a:r>
              <a:rPr lang="en-IN" sz="6200" dirty="0" smtClean="0"/>
              <a:t>A’BC’</a:t>
            </a:r>
            <a:r>
              <a:rPr lang="en-IN" sz="6200" dirty="0"/>
              <a:t>	m2</a:t>
            </a:r>
          </a:p>
          <a:p>
            <a:pPr marL="0" indent="0">
              <a:buNone/>
            </a:pPr>
            <a:r>
              <a:rPr lang="en-IN" sz="6200" dirty="0"/>
              <a:t>0	1	1	</a:t>
            </a:r>
            <a:r>
              <a:rPr lang="en-IN" sz="6200" dirty="0" smtClean="0"/>
              <a:t>A’BC</a:t>
            </a:r>
            <a:r>
              <a:rPr lang="en-IN" sz="6200" dirty="0"/>
              <a:t>	m3</a:t>
            </a:r>
          </a:p>
          <a:p>
            <a:pPr marL="0" indent="0">
              <a:buNone/>
            </a:pPr>
            <a:r>
              <a:rPr lang="en-IN" sz="6200" dirty="0"/>
              <a:t>1	0	0	A</a:t>
            </a:r>
            <a:r>
              <a:rPr lang="en-IN" sz="6200" dirty="0" smtClean="0"/>
              <a:t>B’C’</a:t>
            </a:r>
            <a:r>
              <a:rPr lang="en-IN" sz="6200" dirty="0"/>
              <a:t>	m4</a:t>
            </a:r>
          </a:p>
          <a:p>
            <a:pPr marL="0" indent="0">
              <a:buNone/>
            </a:pPr>
            <a:r>
              <a:rPr lang="en-IN" sz="6200" dirty="0"/>
              <a:t>1	0	1	</a:t>
            </a:r>
            <a:r>
              <a:rPr lang="en-IN" sz="6200" dirty="0" smtClean="0"/>
              <a:t>AB’C</a:t>
            </a:r>
            <a:r>
              <a:rPr lang="en-IN" sz="6200" dirty="0"/>
              <a:t>	m5</a:t>
            </a:r>
          </a:p>
          <a:p>
            <a:pPr marL="0" indent="0">
              <a:buNone/>
            </a:pPr>
            <a:r>
              <a:rPr lang="en-IN" sz="6200" dirty="0"/>
              <a:t>1	1	0	</a:t>
            </a:r>
            <a:r>
              <a:rPr lang="en-IN" sz="6200" dirty="0" smtClean="0"/>
              <a:t>ABC’</a:t>
            </a:r>
            <a:r>
              <a:rPr lang="en-IN" sz="6200" dirty="0"/>
              <a:t>	m6</a:t>
            </a:r>
          </a:p>
          <a:p>
            <a:pPr marL="0" indent="0">
              <a:buNone/>
            </a:pPr>
            <a:r>
              <a:rPr lang="en-IN" sz="6200" dirty="0"/>
              <a:t>1	1	1	</a:t>
            </a:r>
            <a:r>
              <a:rPr lang="en-IN" sz="6200" dirty="0" smtClean="0"/>
              <a:t>ABC</a:t>
            </a:r>
            <a:r>
              <a:rPr lang="en-IN" sz="6200" dirty="0"/>
              <a:t>	m7</a:t>
            </a:r>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35</a:t>
            </a:fld>
            <a:endParaRPr lang="en-US" dirty="0"/>
          </a:p>
        </p:txBody>
      </p:sp>
      <p:sp>
        <p:nvSpPr>
          <p:cNvPr id="2" name="Title 1"/>
          <p:cNvSpPr>
            <a:spLocks noGrp="1"/>
          </p:cNvSpPr>
          <p:nvPr>
            <p:ph type="title"/>
          </p:nvPr>
        </p:nvSpPr>
        <p:spPr>
          <a:xfrm>
            <a:off x="766740" y="682912"/>
            <a:ext cx="10364451" cy="965584"/>
          </a:xfrm>
        </p:spPr>
        <p:txBody>
          <a:bodyPr/>
          <a:lstStyle/>
          <a:p>
            <a:r>
              <a:rPr lang="en-IN" dirty="0" smtClean="0"/>
              <a:t>Three variable sop form</a:t>
            </a:r>
            <a:endParaRPr lang="en-IN" dirty="0"/>
          </a:p>
        </p:txBody>
      </p:sp>
    </p:spTree>
    <p:extLst>
      <p:ext uri="{BB962C8B-B14F-4D97-AF65-F5344CB8AC3E}">
        <p14:creationId xmlns:p14="http://schemas.microsoft.com/office/powerpoint/2010/main" xmlns="" val="17047543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2600" cap="none" dirty="0" smtClean="0"/>
              <a:t>To frame an equation using SOP we have to locate each output 1(min term) in the truth table and write down the fundamental product</a:t>
            </a:r>
          </a:p>
          <a:p>
            <a:r>
              <a:rPr lang="en-IN" sz="2600" cap="none" dirty="0" smtClean="0"/>
              <a:t>Example:</a:t>
            </a:r>
          </a:p>
          <a:p>
            <a:pPr lvl="1"/>
            <a:r>
              <a:rPr lang="en-IN" sz="2600" dirty="0" smtClean="0"/>
              <a:t>Y = A’BC + AB’C + ABC’ + ABC  (OR)</a:t>
            </a:r>
          </a:p>
          <a:p>
            <a:pPr lvl="1"/>
            <a:r>
              <a:rPr lang="en-IN" sz="2600" dirty="0" smtClean="0"/>
              <a:t>Y = F (A, B, C) = </a:t>
            </a:r>
            <a:r>
              <a:rPr lang="en-IN" sz="2600" cap="none" dirty="0" smtClean="0"/>
              <a:t>∑ </a:t>
            </a:r>
            <a:r>
              <a:rPr lang="en-IN" sz="2600" cap="none" dirty="0" smtClean="0">
                <a:latin typeface="Arial Black" panose="020B0A04020102020204" pitchFamily="34" charset="0"/>
              </a:rPr>
              <a:t>m</a:t>
            </a:r>
            <a:r>
              <a:rPr lang="en-IN" sz="2600" cap="none" dirty="0" smtClean="0"/>
              <a:t> </a:t>
            </a:r>
            <a:r>
              <a:rPr lang="en-IN" sz="2600" dirty="0" smtClean="0"/>
              <a:t>(3, 5, 6, 7)</a:t>
            </a:r>
          </a:p>
          <a:p>
            <a:pPr lvl="1"/>
            <a:endParaRPr lang="en-IN" sz="2600" dirty="0" smtClean="0"/>
          </a:p>
          <a:p>
            <a:endParaRPr lang="en-IN" sz="26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36</a:t>
            </a:fld>
            <a:endParaRPr lang="en-US" dirty="0"/>
          </a:p>
        </p:txBody>
      </p:sp>
      <p:sp>
        <p:nvSpPr>
          <p:cNvPr id="2" name="Title 1"/>
          <p:cNvSpPr>
            <a:spLocks noGrp="1"/>
          </p:cNvSpPr>
          <p:nvPr>
            <p:ph type="title"/>
          </p:nvPr>
        </p:nvSpPr>
        <p:spPr/>
        <p:txBody>
          <a:bodyPr/>
          <a:lstStyle/>
          <a:p>
            <a:r>
              <a:rPr lang="en-IN" dirty="0" smtClean="0"/>
              <a:t>SUM OF PRODUCTS EQUATION</a:t>
            </a:r>
            <a:endParaRPr lang="en-IN" dirty="0"/>
          </a:p>
        </p:txBody>
      </p:sp>
    </p:spTree>
    <p:extLst>
      <p:ext uri="{BB962C8B-B14F-4D97-AF65-F5344CB8AC3E}">
        <p14:creationId xmlns:p14="http://schemas.microsoft.com/office/powerpoint/2010/main" xmlns="" val="3215054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970468"/>
            <a:ext cx="10363826" cy="3820731"/>
          </a:xfrm>
          <a:prstGeom prst="rect">
            <a:avLst/>
          </a:prstGeom>
        </p:spPr>
        <p:txBody>
          <a:bodyPr>
            <a:normAutofit/>
          </a:bodyPr>
          <a:lstStyle/>
          <a:p>
            <a:r>
              <a:rPr lang="en-IN" sz="2800" cap="none" dirty="0" smtClean="0">
                <a:effectLst/>
              </a:rPr>
              <a:t>A </a:t>
            </a:r>
            <a:r>
              <a:rPr lang="en-IN" sz="2800" b="1" cap="none" dirty="0" err="1" smtClean="0">
                <a:effectLst/>
              </a:rPr>
              <a:t>maxterm</a:t>
            </a:r>
            <a:r>
              <a:rPr lang="en-IN" sz="2800" cap="none" dirty="0" smtClean="0">
                <a:effectLst/>
              </a:rPr>
              <a:t> is addition of all variables taken either in their direct or complemented form. </a:t>
            </a:r>
          </a:p>
          <a:p>
            <a:r>
              <a:rPr lang="en-IN" sz="2800" cap="none" dirty="0" smtClean="0">
                <a:effectLst/>
              </a:rPr>
              <a:t>Any </a:t>
            </a:r>
            <a:r>
              <a:rPr lang="en-IN" sz="2800" cap="none" dirty="0" err="1" smtClean="0">
                <a:effectLst/>
              </a:rPr>
              <a:t>boolean</a:t>
            </a:r>
            <a:r>
              <a:rPr lang="en-IN" sz="2800" cap="none" dirty="0" smtClean="0">
                <a:effectLst/>
              </a:rPr>
              <a:t> function can be expressed as a product of its 0-maxterms and the inverse of the function can be expressed as a product of its 1-maxterms. Hence,</a:t>
            </a:r>
          </a:p>
          <a:p>
            <a:r>
              <a:rPr lang="en-IN" sz="2800" cap="none" dirty="0" smtClean="0">
                <a:effectLst/>
              </a:rPr>
              <a:t>F(list of variables) = </a:t>
            </a:r>
            <a:r>
              <a:rPr lang="en-IN" sz="2800" i="1" cap="none" dirty="0" smtClean="0">
                <a:effectLst/>
              </a:rPr>
              <a:t>π</a:t>
            </a:r>
            <a:r>
              <a:rPr lang="en-IN" sz="2800" cap="none" dirty="0" smtClean="0">
                <a:effectLst/>
              </a:rPr>
              <a:t> (list of 0-maxterm indices). </a:t>
            </a:r>
            <a:r>
              <a:rPr lang="en-IN" sz="2800" cap="none" dirty="0">
                <a:effectLst/>
              </a:rPr>
              <a:t>And</a:t>
            </a:r>
          </a:p>
          <a:p>
            <a:r>
              <a:rPr lang="en-IN" sz="2800" cap="none" dirty="0" smtClean="0">
                <a:effectLst/>
              </a:rPr>
              <a:t>F'(list of variables) =</a:t>
            </a:r>
            <a:r>
              <a:rPr lang="en-IN" sz="2800" cap="none" smtClean="0">
                <a:effectLst/>
              </a:rPr>
              <a:t> </a:t>
            </a:r>
            <a:r>
              <a:rPr lang="en-IN" sz="2800" i="1" cap="none" smtClean="0">
                <a:effectLst/>
              </a:rPr>
              <a:t>π</a:t>
            </a:r>
            <a:r>
              <a:rPr lang="en-IN" sz="2800" cap="none" dirty="0" smtClean="0">
                <a:effectLst/>
              </a:rPr>
              <a:t> (list of 1-maxterm indices).</a:t>
            </a:r>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37</a:t>
            </a:fld>
            <a:endParaRPr lang="en-US" dirty="0"/>
          </a:p>
        </p:txBody>
      </p:sp>
      <p:sp>
        <p:nvSpPr>
          <p:cNvPr id="2" name="Title 1"/>
          <p:cNvSpPr>
            <a:spLocks noGrp="1"/>
          </p:cNvSpPr>
          <p:nvPr>
            <p:ph type="title"/>
          </p:nvPr>
        </p:nvSpPr>
        <p:spPr/>
        <p:txBody>
          <a:bodyPr/>
          <a:lstStyle/>
          <a:p>
            <a:r>
              <a:rPr lang="en-IN" dirty="0">
                <a:effectLst/>
              </a:rPr>
              <a:t>Product of Sums (POS) form</a:t>
            </a:r>
            <a:endParaRPr lang="en-IN" dirty="0"/>
          </a:p>
        </p:txBody>
      </p:sp>
    </p:spTree>
    <p:extLst>
      <p:ext uri="{BB962C8B-B14F-4D97-AF65-F5344CB8AC3E}">
        <p14:creationId xmlns:p14="http://schemas.microsoft.com/office/powerpoint/2010/main" xmlns="" val="2428204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6810" y="1440063"/>
            <a:ext cx="7024061" cy="4443212"/>
          </a:xfrm>
          <a:prstGeom prst="rect">
            <a:avLst/>
          </a:prstGeom>
        </p:spPr>
        <p:txBody>
          <a:bodyPr>
            <a:noAutofit/>
          </a:bodyPr>
          <a:lstStyle/>
          <a:p>
            <a:pPr marL="0" indent="0">
              <a:buNone/>
            </a:pPr>
            <a:r>
              <a:rPr lang="es-ES" dirty="0" smtClean="0"/>
              <a:t>X	Y	Z	</a:t>
            </a:r>
            <a:r>
              <a:rPr lang="es-ES" dirty="0" err="1" smtClean="0"/>
              <a:t>Term</a:t>
            </a:r>
            <a:r>
              <a:rPr lang="es-ES" dirty="0" smtClean="0"/>
              <a:t>	            </a:t>
            </a:r>
            <a:r>
              <a:rPr lang="es-ES" dirty="0" err="1" smtClean="0"/>
              <a:t>Maxterm</a:t>
            </a:r>
            <a:endParaRPr lang="es-ES" dirty="0" smtClean="0"/>
          </a:p>
          <a:p>
            <a:pPr marL="0" indent="0">
              <a:buNone/>
            </a:pPr>
            <a:r>
              <a:rPr lang="es-ES" dirty="0" smtClean="0"/>
              <a:t>0	0	0	x + y + z	M0</a:t>
            </a:r>
          </a:p>
          <a:p>
            <a:pPr marL="0" indent="0">
              <a:buNone/>
            </a:pPr>
            <a:r>
              <a:rPr lang="es-ES" dirty="0" smtClean="0"/>
              <a:t>0	0	1	x + y + z’	M1</a:t>
            </a:r>
          </a:p>
          <a:p>
            <a:pPr marL="0" indent="0">
              <a:buNone/>
            </a:pPr>
            <a:r>
              <a:rPr lang="es-ES" dirty="0" smtClean="0"/>
              <a:t>0	1	0	x + y’ + z	M2</a:t>
            </a:r>
          </a:p>
          <a:p>
            <a:pPr marL="0" indent="0">
              <a:buNone/>
            </a:pPr>
            <a:r>
              <a:rPr lang="es-ES" dirty="0" smtClean="0"/>
              <a:t>0	1	1	x + y’ + z’	M3</a:t>
            </a:r>
          </a:p>
          <a:p>
            <a:pPr marL="0" indent="0">
              <a:buNone/>
            </a:pPr>
            <a:r>
              <a:rPr lang="es-ES" dirty="0" smtClean="0"/>
              <a:t>1	0	0	x’ + y + z	M4</a:t>
            </a:r>
          </a:p>
          <a:p>
            <a:pPr marL="0" indent="0">
              <a:buNone/>
            </a:pPr>
            <a:r>
              <a:rPr lang="es-ES" dirty="0" smtClean="0"/>
              <a:t>1	0	1	x’ + y + z’	M5</a:t>
            </a:r>
          </a:p>
          <a:p>
            <a:pPr marL="0" indent="0">
              <a:buNone/>
            </a:pPr>
            <a:r>
              <a:rPr lang="es-ES" dirty="0" smtClean="0"/>
              <a:t>1	1	0	x’ + y’ + z	M6</a:t>
            </a:r>
          </a:p>
          <a:p>
            <a:pPr marL="0" indent="0">
              <a:buNone/>
            </a:pPr>
            <a:r>
              <a:rPr lang="es-ES" dirty="0" smtClean="0"/>
              <a:t>1	1	1	x’ + y’ + z’	M7</a:t>
            </a:r>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38</a:t>
            </a:fld>
            <a:endParaRPr lang="en-US" dirty="0"/>
          </a:p>
        </p:txBody>
      </p:sp>
      <p:sp>
        <p:nvSpPr>
          <p:cNvPr id="2" name="Title 1"/>
          <p:cNvSpPr>
            <a:spLocks noGrp="1"/>
          </p:cNvSpPr>
          <p:nvPr>
            <p:ph type="title"/>
          </p:nvPr>
        </p:nvSpPr>
        <p:spPr>
          <a:xfrm>
            <a:off x="913775" y="618518"/>
            <a:ext cx="10364451" cy="579218"/>
          </a:xfrm>
        </p:spPr>
        <p:txBody>
          <a:bodyPr>
            <a:normAutofit fontScale="90000"/>
          </a:bodyPr>
          <a:lstStyle/>
          <a:p>
            <a:r>
              <a:rPr lang="en-IN" dirty="0"/>
              <a:t>Three variable </a:t>
            </a:r>
            <a:r>
              <a:rPr lang="en-IN" dirty="0" err="1" smtClean="0"/>
              <a:t>pos</a:t>
            </a:r>
            <a:r>
              <a:rPr lang="en-IN" dirty="0" smtClean="0"/>
              <a:t> </a:t>
            </a:r>
            <a:r>
              <a:rPr lang="en-IN" dirty="0"/>
              <a:t>form</a:t>
            </a:r>
          </a:p>
        </p:txBody>
      </p:sp>
    </p:spTree>
    <p:extLst>
      <p:ext uri="{BB962C8B-B14F-4D97-AF65-F5344CB8AC3E}">
        <p14:creationId xmlns:p14="http://schemas.microsoft.com/office/powerpoint/2010/main" xmlns="" val="29021051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lstStyle/>
          <a:p>
            <a:r>
              <a:rPr lang="en-IN" sz="2600" cap="none" dirty="0"/>
              <a:t>To frame an equation using </a:t>
            </a:r>
            <a:r>
              <a:rPr lang="en-IN" sz="2600" cap="none" dirty="0" smtClean="0"/>
              <a:t>POS </a:t>
            </a:r>
            <a:r>
              <a:rPr lang="en-IN" sz="2600" cap="none" dirty="0"/>
              <a:t>we have to locate each output </a:t>
            </a:r>
            <a:r>
              <a:rPr lang="en-IN" sz="2600" cap="none" dirty="0" smtClean="0"/>
              <a:t>0 (Max term) in </a:t>
            </a:r>
            <a:r>
              <a:rPr lang="en-IN" sz="2600" cap="none" dirty="0"/>
              <a:t>the truth table and write down the fundamental </a:t>
            </a:r>
            <a:r>
              <a:rPr lang="en-IN" sz="2600" cap="none" dirty="0" smtClean="0"/>
              <a:t>sum</a:t>
            </a:r>
            <a:endParaRPr lang="en-IN" sz="2600" cap="none" dirty="0"/>
          </a:p>
          <a:p>
            <a:r>
              <a:rPr lang="en-IN" sz="2600" cap="none" dirty="0"/>
              <a:t>Example:</a:t>
            </a:r>
          </a:p>
          <a:p>
            <a:pPr lvl="1"/>
            <a:r>
              <a:rPr lang="en-IN" sz="2600" dirty="0"/>
              <a:t>Y = </a:t>
            </a:r>
            <a:r>
              <a:rPr lang="en-IN" sz="2600" dirty="0" smtClean="0"/>
              <a:t>(A + B + C)(A + B’ + C’)(A’ + B’ + C)    (OR</a:t>
            </a:r>
            <a:r>
              <a:rPr lang="en-IN" sz="2600" dirty="0"/>
              <a:t>)</a:t>
            </a:r>
          </a:p>
          <a:p>
            <a:pPr lvl="1"/>
            <a:r>
              <a:rPr lang="en-IN" sz="2600" dirty="0"/>
              <a:t>Y = F (A, B, C) = </a:t>
            </a:r>
            <a:r>
              <a:rPr lang="el-GR" sz="2600" dirty="0" smtClean="0"/>
              <a:t>π</a:t>
            </a:r>
            <a:r>
              <a:rPr lang="en-IN" sz="2600" dirty="0" smtClean="0"/>
              <a:t> </a:t>
            </a:r>
            <a:r>
              <a:rPr lang="en-IN" sz="2600" dirty="0" smtClean="0">
                <a:latin typeface="Arial Black" panose="020B0A04020102020204" pitchFamily="34" charset="0"/>
              </a:rPr>
              <a:t>m</a:t>
            </a:r>
            <a:r>
              <a:rPr lang="en-IN" sz="2600" dirty="0" smtClean="0"/>
              <a:t> (0, 3</a:t>
            </a:r>
            <a:r>
              <a:rPr lang="en-IN" sz="2600" dirty="0"/>
              <a:t>, </a:t>
            </a:r>
            <a:r>
              <a:rPr lang="en-IN" sz="2600" dirty="0" smtClean="0"/>
              <a:t>6)</a:t>
            </a:r>
            <a:endParaRPr lang="en-IN" sz="2600" dirty="0"/>
          </a:p>
          <a:p>
            <a:pPr lvl="1"/>
            <a:endParaRPr lang="en-IN" sz="2600" dirty="0"/>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39</a:t>
            </a:fld>
            <a:endParaRPr lang="en-US" dirty="0"/>
          </a:p>
        </p:txBody>
      </p:sp>
      <p:sp>
        <p:nvSpPr>
          <p:cNvPr id="2" name="Title 1"/>
          <p:cNvSpPr>
            <a:spLocks noGrp="1"/>
          </p:cNvSpPr>
          <p:nvPr>
            <p:ph type="title"/>
          </p:nvPr>
        </p:nvSpPr>
        <p:spPr/>
        <p:txBody>
          <a:bodyPr/>
          <a:lstStyle/>
          <a:p>
            <a:r>
              <a:rPr lang="en-IN" dirty="0" smtClean="0"/>
              <a:t>PRODUCT OF SUMS EQUATION</a:t>
            </a:r>
            <a:endParaRPr lang="en-IN" dirty="0"/>
          </a:p>
        </p:txBody>
      </p:sp>
    </p:spTree>
    <p:extLst>
      <p:ext uri="{BB962C8B-B14F-4D97-AF65-F5344CB8AC3E}">
        <p14:creationId xmlns:p14="http://schemas.microsoft.com/office/powerpoint/2010/main" xmlns="" val="540362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2" y="2655229"/>
            <a:ext cx="9601196" cy="3288349"/>
          </a:xfrm>
        </p:spPr>
        <p:txBody>
          <a:bodyPr/>
          <a:lstStyle/>
          <a:p>
            <a:r>
              <a:rPr lang="en-IN" dirty="0" smtClean="0"/>
              <a:t>The AND gate produces the logic AND function, </a:t>
            </a:r>
            <a:r>
              <a:rPr lang="en-IN" dirty="0" err="1" smtClean="0"/>
              <a:t>ie</a:t>
            </a:r>
            <a:r>
              <a:rPr lang="en-IN" dirty="0" smtClean="0"/>
              <a:t>.,the output is 1 if both the inputs A and B are 1, otherwise the output is 0</a:t>
            </a:r>
          </a:p>
          <a:p>
            <a:r>
              <a:rPr lang="en-IN" dirty="0" smtClean="0"/>
              <a:t>The algebraic symbol is ‘dot’, same as multiplication, </a:t>
            </a:r>
            <a:r>
              <a:rPr lang="en-IN" dirty="0" err="1" smtClean="0"/>
              <a:t>ie</a:t>
            </a:r>
            <a:r>
              <a:rPr lang="en-IN" dirty="0" smtClean="0"/>
              <a:t>., F=A.B or AB</a:t>
            </a:r>
            <a:endParaRPr lang="en-IN"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4</a:t>
            </a:fld>
            <a:endParaRPr lang="en-US" dirty="0"/>
          </a:p>
        </p:txBody>
      </p:sp>
      <p:sp>
        <p:nvSpPr>
          <p:cNvPr id="2" name="Title 1"/>
          <p:cNvSpPr>
            <a:spLocks noGrp="1"/>
          </p:cNvSpPr>
          <p:nvPr>
            <p:ph type="title"/>
          </p:nvPr>
        </p:nvSpPr>
        <p:spPr/>
        <p:txBody>
          <a:bodyPr/>
          <a:lstStyle/>
          <a:p>
            <a:r>
              <a:rPr lang="en-IN" dirty="0" smtClean="0"/>
              <a:t>AND GATE</a:t>
            </a:r>
            <a:endParaRPr lang="en-IN" dirty="0"/>
          </a:p>
        </p:txBody>
      </p:sp>
      <p:pic>
        <p:nvPicPr>
          <p:cNvPr id="1026" name="Picture 2" descr="And Logic Gat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08147" y="4049132"/>
            <a:ext cx="4879042" cy="20290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862220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894114"/>
            <a:ext cx="10363826" cy="3897085"/>
          </a:xfrm>
          <a:prstGeom prst="rect">
            <a:avLst/>
          </a:prstGeom>
        </p:spPr>
        <p:txBody>
          <a:bodyPr>
            <a:noAutofit/>
          </a:bodyPr>
          <a:lstStyle/>
          <a:p>
            <a:r>
              <a:rPr lang="en-IN" sz="2800" dirty="0" smtClean="0"/>
              <a:t>Sop</a:t>
            </a:r>
          </a:p>
          <a:p>
            <a:pPr lvl="1"/>
            <a:r>
              <a:rPr lang="en-IN" sz="2800" dirty="0" smtClean="0"/>
              <a:t>F(a, b, c) = </a:t>
            </a:r>
            <a:r>
              <a:rPr lang="en-IN" sz="2800" dirty="0" err="1" smtClean="0"/>
              <a:t>ab</a:t>
            </a:r>
            <a:r>
              <a:rPr lang="en-IN" sz="2800" dirty="0" smtClean="0"/>
              <a:t> + </a:t>
            </a:r>
            <a:r>
              <a:rPr lang="en-IN" sz="2800" dirty="0" err="1" smtClean="0"/>
              <a:t>b’c</a:t>
            </a:r>
            <a:r>
              <a:rPr lang="en-IN" sz="2800" dirty="0" smtClean="0"/>
              <a:t> + ac</a:t>
            </a:r>
          </a:p>
          <a:p>
            <a:pPr lvl="1"/>
            <a:r>
              <a:rPr lang="en-IN" sz="2800" dirty="0" smtClean="0"/>
              <a:t>F(a, b, c) =  </a:t>
            </a:r>
            <a:r>
              <a:rPr lang="en-IN" sz="2800" dirty="0" err="1" smtClean="0"/>
              <a:t>a’b</a:t>
            </a:r>
            <a:r>
              <a:rPr lang="en-IN" sz="2800" dirty="0" smtClean="0"/>
              <a:t> + </a:t>
            </a:r>
            <a:r>
              <a:rPr lang="en-IN" sz="2800" dirty="0" err="1" smtClean="0"/>
              <a:t>bc</a:t>
            </a:r>
            <a:r>
              <a:rPr lang="en-IN" sz="2800" dirty="0" smtClean="0"/>
              <a:t>’ + </a:t>
            </a:r>
            <a:r>
              <a:rPr lang="en-IN" sz="2800" dirty="0" err="1" smtClean="0"/>
              <a:t>bc</a:t>
            </a:r>
            <a:r>
              <a:rPr lang="en-IN" sz="2800" dirty="0" smtClean="0"/>
              <a:t> + </a:t>
            </a:r>
            <a:r>
              <a:rPr lang="en-IN" sz="2800" dirty="0" err="1" smtClean="0"/>
              <a:t>ab’c</a:t>
            </a:r>
            <a:r>
              <a:rPr lang="en-IN" sz="2800" dirty="0" smtClean="0"/>
              <a:t>’</a:t>
            </a:r>
          </a:p>
          <a:p>
            <a:r>
              <a:rPr lang="en-IN" sz="2800" dirty="0" err="1" smtClean="0"/>
              <a:t>Pos</a:t>
            </a:r>
            <a:endParaRPr lang="en-IN" sz="2800" dirty="0" smtClean="0"/>
          </a:p>
          <a:p>
            <a:pPr lvl="1"/>
            <a:r>
              <a:rPr lang="en-IN" sz="2800" dirty="0" smtClean="0"/>
              <a:t>F(a, b, c) = (</a:t>
            </a:r>
            <a:r>
              <a:rPr lang="en-IN" sz="2800" dirty="0" err="1" smtClean="0"/>
              <a:t>a+b+c</a:t>
            </a:r>
            <a:r>
              <a:rPr lang="en-IN" sz="2800" dirty="0" smtClean="0"/>
              <a:t>).(a’+</a:t>
            </a:r>
            <a:r>
              <a:rPr lang="en-IN" sz="2800" dirty="0" err="1" smtClean="0"/>
              <a:t>b+c</a:t>
            </a:r>
            <a:r>
              <a:rPr lang="en-IN" sz="2800" dirty="0" smtClean="0"/>
              <a:t>’)</a:t>
            </a:r>
          </a:p>
          <a:p>
            <a:pPr lvl="1"/>
            <a:r>
              <a:rPr lang="en-IN" sz="2800" dirty="0" smtClean="0"/>
              <a:t>F(a, b, c) = (</a:t>
            </a:r>
            <a:r>
              <a:rPr lang="en-IN" sz="2800" dirty="0" err="1" smtClean="0"/>
              <a:t>a’+b’+c</a:t>
            </a:r>
            <a:r>
              <a:rPr lang="en-IN" sz="2800" dirty="0" smtClean="0"/>
              <a:t>’) . (</a:t>
            </a:r>
            <a:r>
              <a:rPr lang="en-IN" sz="2800" dirty="0" err="1" smtClean="0"/>
              <a:t>b’+c</a:t>
            </a:r>
            <a:r>
              <a:rPr lang="en-IN" sz="2800" dirty="0" smtClean="0"/>
              <a:t>)</a:t>
            </a:r>
            <a:endParaRPr lang="en-IN" sz="28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40</a:t>
            </a:fld>
            <a:endParaRPr lang="en-US" dirty="0"/>
          </a:p>
        </p:txBody>
      </p:sp>
      <p:sp>
        <p:nvSpPr>
          <p:cNvPr id="2" name="Title 1"/>
          <p:cNvSpPr>
            <a:spLocks noGrp="1"/>
          </p:cNvSpPr>
          <p:nvPr>
            <p:ph type="title"/>
          </p:nvPr>
        </p:nvSpPr>
        <p:spPr/>
        <p:txBody>
          <a:bodyPr/>
          <a:lstStyle/>
          <a:p>
            <a:r>
              <a:rPr lang="en-IN" dirty="0" smtClean="0"/>
              <a:t>Examples for sop and </a:t>
            </a:r>
            <a:r>
              <a:rPr lang="en-IN" dirty="0" err="1" smtClean="0"/>
              <a:t>pos</a:t>
            </a:r>
            <a:endParaRPr lang="en-IN" dirty="0"/>
          </a:p>
        </p:txBody>
      </p:sp>
    </p:spTree>
    <p:extLst>
      <p:ext uri="{BB962C8B-B14F-4D97-AF65-F5344CB8AC3E}">
        <p14:creationId xmlns:p14="http://schemas.microsoft.com/office/powerpoint/2010/main" xmlns="" val="31660934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318" y="1064249"/>
            <a:ext cx="9329364" cy="1694449"/>
          </a:xfrm>
        </p:spPr>
        <p:txBody>
          <a:bodyPr>
            <a:normAutofit/>
          </a:bodyPr>
          <a:lstStyle/>
          <a:p>
            <a:r>
              <a:rPr lang="en-IN" sz="4000" dirty="0" smtClean="0"/>
              <a:t>Simplification </a:t>
            </a:r>
            <a:r>
              <a:rPr lang="en-IN" sz="4000" dirty="0" smtClean="0"/>
              <a:t>of Boolean expressions</a:t>
            </a:r>
            <a:endParaRPr lang="en-IN" sz="4000" dirty="0"/>
          </a:p>
        </p:txBody>
      </p:sp>
    </p:spTree>
    <p:extLst>
      <p:ext uri="{BB962C8B-B14F-4D97-AF65-F5344CB8AC3E}">
        <p14:creationId xmlns:p14="http://schemas.microsoft.com/office/powerpoint/2010/main" xmlns="" val="2440925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490870"/>
            <a:ext cx="10363826" cy="4075043"/>
          </a:xfrm>
          <a:prstGeom prst="rect">
            <a:avLst/>
          </a:prstGeom>
        </p:spPr>
        <p:txBody>
          <a:bodyPr>
            <a:noAutofit/>
          </a:bodyPr>
          <a:lstStyle/>
          <a:p>
            <a:r>
              <a:rPr lang="en-IN" sz="2800" b="1" cap="none" dirty="0" err="1" smtClean="0"/>
              <a:t>Karnaugh</a:t>
            </a:r>
            <a:r>
              <a:rPr lang="en-IN" sz="2800" cap="none" dirty="0" smtClean="0"/>
              <a:t> introduced a method for simplification of </a:t>
            </a:r>
            <a:r>
              <a:rPr lang="en-IN" sz="2800" cap="none" dirty="0" err="1" smtClean="0"/>
              <a:t>boolean</a:t>
            </a:r>
            <a:r>
              <a:rPr lang="en-IN" sz="2800" cap="none" dirty="0" smtClean="0"/>
              <a:t> functions in an easy way. </a:t>
            </a:r>
          </a:p>
          <a:p>
            <a:r>
              <a:rPr lang="en-IN" sz="2800" cap="none" dirty="0" smtClean="0"/>
              <a:t>This method is known as </a:t>
            </a:r>
            <a:r>
              <a:rPr lang="en-IN" sz="2800" b="1" cap="none" dirty="0" err="1" smtClean="0"/>
              <a:t>karnaugh</a:t>
            </a:r>
            <a:r>
              <a:rPr lang="en-IN" sz="2800" b="1" cap="none" dirty="0" smtClean="0"/>
              <a:t> </a:t>
            </a:r>
            <a:r>
              <a:rPr lang="en-IN" sz="2800" cap="none" dirty="0" smtClean="0"/>
              <a:t>map method or </a:t>
            </a:r>
            <a:r>
              <a:rPr lang="en-IN" sz="2800" b="1" cap="none" dirty="0" smtClean="0"/>
              <a:t>k-map </a:t>
            </a:r>
            <a:r>
              <a:rPr lang="en-IN" sz="2800" cap="none" dirty="0" smtClean="0"/>
              <a:t>method.</a:t>
            </a:r>
          </a:p>
          <a:p>
            <a:r>
              <a:rPr lang="en-IN" sz="2800" cap="none" dirty="0" smtClean="0"/>
              <a:t>The </a:t>
            </a:r>
            <a:r>
              <a:rPr lang="en-IN" sz="2800" cap="none" dirty="0" err="1" smtClean="0"/>
              <a:t>karnaugh</a:t>
            </a:r>
            <a:r>
              <a:rPr lang="en-IN" sz="2800" cap="none" dirty="0" smtClean="0"/>
              <a:t> map is a two dimensional representation of a </a:t>
            </a:r>
            <a:r>
              <a:rPr lang="en-IN" sz="2800" cap="none" dirty="0" err="1" smtClean="0"/>
              <a:t>truthtable</a:t>
            </a:r>
            <a:r>
              <a:rPr lang="en-IN" sz="2800" cap="none" dirty="0" smtClean="0"/>
              <a:t>.</a:t>
            </a:r>
          </a:p>
          <a:p>
            <a:r>
              <a:rPr lang="en-IN" sz="2800" cap="none" dirty="0" smtClean="0"/>
              <a:t>It is a graphical method, which consists of 2</a:t>
            </a:r>
            <a:r>
              <a:rPr lang="en-IN" sz="2800" cap="none" baseline="30000" dirty="0" smtClean="0"/>
              <a:t>n</a:t>
            </a:r>
            <a:r>
              <a:rPr lang="en-IN" sz="2800" cap="none" dirty="0" smtClean="0"/>
              <a:t> cells for ‘n’ variables. The adjacent cells are differed only in single bit position.</a:t>
            </a:r>
          </a:p>
          <a:p>
            <a:endParaRPr lang="en-IN" sz="28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42</a:t>
            </a:fld>
            <a:endParaRPr lang="en-US" dirty="0"/>
          </a:p>
        </p:txBody>
      </p:sp>
      <p:sp>
        <p:nvSpPr>
          <p:cNvPr id="2" name="Title 1"/>
          <p:cNvSpPr>
            <a:spLocks noGrp="1"/>
          </p:cNvSpPr>
          <p:nvPr>
            <p:ph type="title"/>
          </p:nvPr>
        </p:nvSpPr>
        <p:spPr>
          <a:xfrm>
            <a:off x="913775" y="618517"/>
            <a:ext cx="10364451" cy="702343"/>
          </a:xfrm>
        </p:spPr>
        <p:txBody>
          <a:bodyPr>
            <a:normAutofit fontScale="90000"/>
          </a:bodyPr>
          <a:lstStyle/>
          <a:p>
            <a:r>
              <a:rPr lang="en-IN" dirty="0" err="1" smtClean="0"/>
              <a:t>Karnaugh</a:t>
            </a:r>
            <a:r>
              <a:rPr lang="en-IN" dirty="0" smtClean="0"/>
              <a:t> map</a:t>
            </a:r>
            <a:endParaRPr lang="en-IN" dirty="0"/>
          </a:p>
        </p:txBody>
      </p:sp>
    </p:spTree>
    <p:extLst>
      <p:ext uri="{BB962C8B-B14F-4D97-AF65-F5344CB8AC3E}">
        <p14:creationId xmlns:p14="http://schemas.microsoft.com/office/powerpoint/2010/main" xmlns="" val="1899092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073499"/>
            <a:ext cx="10363826" cy="3717700"/>
          </a:xfrm>
          <a:prstGeom prst="rect">
            <a:avLst/>
          </a:prstGeom>
        </p:spPr>
        <p:txBody>
          <a:bodyPr/>
          <a:lstStyle/>
          <a:p>
            <a:r>
              <a:rPr lang="en-IN" sz="2800" cap="none" dirty="0" smtClean="0"/>
              <a:t>The number of cells in 2 variable k-map is four, since the number of variables is two. The following figure shows </a:t>
            </a:r>
            <a:r>
              <a:rPr lang="en-IN" sz="2800" b="1" cap="none" dirty="0" smtClean="0"/>
              <a:t>2 variable k-map</a:t>
            </a:r>
            <a:r>
              <a:rPr lang="en-IN" sz="2800" cap="none" dirty="0" smtClean="0"/>
              <a:t>.</a:t>
            </a:r>
          </a:p>
          <a:p>
            <a:pPr marL="0" indent="0">
              <a:buNone/>
            </a:pPr>
            <a:r>
              <a:rPr lang="en-IN" dirty="0"/>
              <a:t/>
            </a:r>
            <a:br>
              <a:rPr lang="en-IN" dirty="0"/>
            </a:br>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43</a:t>
            </a:fld>
            <a:endParaRPr lang="en-US" dirty="0"/>
          </a:p>
        </p:txBody>
      </p:sp>
      <p:sp>
        <p:nvSpPr>
          <p:cNvPr id="2" name="Title 1"/>
          <p:cNvSpPr>
            <a:spLocks noGrp="1"/>
          </p:cNvSpPr>
          <p:nvPr>
            <p:ph type="title"/>
          </p:nvPr>
        </p:nvSpPr>
        <p:spPr/>
        <p:txBody>
          <a:bodyPr>
            <a:normAutofit fontScale="90000"/>
          </a:bodyPr>
          <a:lstStyle/>
          <a:p>
            <a:r>
              <a:rPr lang="en-IN" dirty="0" smtClean="0"/>
              <a:t>2-Variable </a:t>
            </a:r>
            <a:r>
              <a:rPr lang="en-IN" dirty="0"/>
              <a:t>K-Map</a:t>
            </a:r>
            <a:br>
              <a:rPr lang="en-IN" dirty="0"/>
            </a:br>
            <a:endParaRPr lang="en-IN" dirty="0"/>
          </a:p>
        </p:txBody>
      </p:sp>
      <p:pic>
        <p:nvPicPr>
          <p:cNvPr id="8" name="Picture 7"/>
          <p:cNvPicPr>
            <a:picLocks noChangeAspect="1"/>
          </p:cNvPicPr>
          <p:nvPr/>
        </p:nvPicPr>
        <p:blipFill>
          <a:blip r:embed="rId2"/>
          <a:stretch>
            <a:fillRect/>
          </a:stretch>
        </p:blipFill>
        <p:spPr>
          <a:xfrm>
            <a:off x="1931832" y="3259439"/>
            <a:ext cx="8490105" cy="2392017"/>
          </a:xfrm>
          <a:prstGeom prst="rect">
            <a:avLst/>
          </a:prstGeom>
        </p:spPr>
      </p:pic>
    </p:spTree>
    <p:extLst>
      <p:ext uri="{BB962C8B-B14F-4D97-AF65-F5344CB8AC3E}">
        <p14:creationId xmlns:p14="http://schemas.microsoft.com/office/powerpoint/2010/main" xmlns="" val="2744394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590262"/>
            <a:ext cx="10363826" cy="4200938"/>
          </a:xfrm>
          <a:prstGeom prst="rect">
            <a:avLst/>
          </a:prstGeom>
        </p:spPr>
        <p:txBody>
          <a:bodyPr>
            <a:normAutofit/>
          </a:bodyPr>
          <a:lstStyle/>
          <a:p>
            <a:r>
              <a:rPr lang="en-IN" sz="2800" cap="none" dirty="0" smtClean="0"/>
              <a:t>There is only one possibility of grouping 4 adjacent min terms.</a:t>
            </a:r>
          </a:p>
          <a:p>
            <a:r>
              <a:rPr lang="en-IN" sz="2800" cap="none" dirty="0" smtClean="0"/>
              <a:t>The possible combinations of grouping 2 adjacent min terms are </a:t>
            </a:r>
          </a:p>
          <a:p>
            <a:pPr lvl="1"/>
            <a:r>
              <a:rPr lang="en-IN" sz="2800" cap="none" dirty="0" smtClean="0"/>
              <a:t>{(m0, m1), </a:t>
            </a:r>
          </a:p>
          <a:p>
            <a:pPr lvl="1"/>
            <a:r>
              <a:rPr lang="en-IN" sz="2800" cap="none" dirty="0" smtClean="0"/>
              <a:t>(m2, m3), </a:t>
            </a:r>
          </a:p>
          <a:p>
            <a:pPr lvl="1"/>
            <a:r>
              <a:rPr lang="en-IN" sz="2800" cap="none" dirty="0" smtClean="0"/>
              <a:t>(m0, m2) and </a:t>
            </a:r>
          </a:p>
          <a:p>
            <a:pPr lvl="1"/>
            <a:r>
              <a:rPr lang="en-IN" sz="2800" cap="none" dirty="0" smtClean="0"/>
              <a:t>(m1, m3)}.</a:t>
            </a:r>
            <a:endParaRPr lang="en-IN" sz="28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44</a:t>
            </a:fld>
            <a:endParaRPr lang="en-US" dirty="0"/>
          </a:p>
        </p:txBody>
      </p:sp>
      <p:sp>
        <p:nvSpPr>
          <p:cNvPr id="2" name="Title 1"/>
          <p:cNvSpPr>
            <a:spLocks noGrp="1"/>
          </p:cNvSpPr>
          <p:nvPr>
            <p:ph type="title"/>
          </p:nvPr>
        </p:nvSpPr>
        <p:spPr/>
        <p:txBody>
          <a:bodyPr>
            <a:normAutofit fontScale="90000"/>
          </a:bodyPr>
          <a:lstStyle/>
          <a:p>
            <a:r>
              <a:rPr lang="en-IN" dirty="0" smtClean="0"/>
              <a:t>2-Variable </a:t>
            </a:r>
            <a:r>
              <a:rPr lang="en-IN" dirty="0"/>
              <a:t>K-Map</a:t>
            </a:r>
            <a:br>
              <a:rPr lang="en-IN" dirty="0"/>
            </a:br>
            <a:endParaRPr lang="en-IN" dirty="0"/>
          </a:p>
        </p:txBody>
      </p:sp>
    </p:spTree>
    <p:extLst>
      <p:ext uri="{BB962C8B-B14F-4D97-AF65-F5344CB8AC3E}">
        <p14:creationId xmlns:p14="http://schemas.microsoft.com/office/powerpoint/2010/main" xmlns="" val="152406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2800" cap="none" dirty="0" smtClean="0"/>
              <a:t>The number of cells in 3 variable k-map is eight, since the number of variables is three. The following figure shows </a:t>
            </a:r>
            <a:r>
              <a:rPr lang="en-IN" sz="2800" b="1" cap="none" dirty="0" smtClean="0"/>
              <a:t>3 variable k-map</a:t>
            </a:r>
            <a:r>
              <a:rPr lang="en-IN" sz="2800" cap="none" dirty="0" smtClean="0"/>
              <a:t>.</a:t>
            </a:r>
          </a:p>
          <a:p>
            <a:endParaRPr lang="en-IN" sz="28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45</a:t>
            </a:fld>
            <a:endParaRPr lang="en-US" dirty="0"/>
          </a:p>
        </p:txBody>
      </p:sp>
      <p:sp>
        <p:nvSpPr>
          <p:cNvPr id="2" name="Title 1"/>
          <p:cNvSpPr>
            <a:spLocks noGrp="1"/>
          </p:cNvSpPr>
          <p:nvPr>
            <p:ph type="title"/>
          </p:nvPr>
        </p:nvSpPr>
        <p:spPr/>
        <p:txBody>
          <a:bodyPr/>
          <a:lstStyle/>
          <a:p>
            <a:r>
              <a:rPr lang="en-IN" dirty="0" smtClean="0"/>
              <a:t>3-Variable </a:t>
            </a:r>
            <a:r>
              <a:rPr lang="en-IN" dirty="0"/>
              <a:t>K-Map</a:t>
            </a:r>
          </a:p>
        </p:txBody>
      </p:sp>
      <p:pic>
        <p:nvPicPr>
          <p:cNvPr id="7" name="Picture 6"/>
          <p:cNvPicPr>
            <a:picLocks noChangeAspect="1"/>
          </p:cNvPicPr>
          <p:nvPr/>
        </p:nvPicPr>
        <p:blipFill>
          <a:blip r:embed="rId2"/>
          <a:stretch>
            <a:fillRect/>
          </a:stretch>
        </p:blipFill>
        <p:spPr>
          <a:xfrm>
            <a:off x="1172818" y="3462918"/>
            <a:ext cx="10104782" cy="2169255"/>
          </a:xfrm>
          <a:prstGeom prst="rect">
            <a:avLst/>
          </a:prstGeom>
        </p:spPr>
      </p:pic>
    </p:spTree>
    <p:extLst>
      <p:ext uri="{BB962C8B-B14F-4D97-AF65-F5344CB8AC3E}">
        <p14:creationId xmlns:p14="http://schemas.microsoft.com/office/powerpoint/2010/main" xmlns="" val="2818587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689652"/>
            <a:ext cx="10363826" cy="4101547"/>
          </a:xfrm>
          <a:prstGeom prst="rect">
            <a:avLst/>
          </a:prstGeom>
        </p:spPr>
        <p:txBody>
          <a:bodyPr>
            <a:noAutofit/>
          </a:bodyPr>
          <a:lstStyle/>
          <a:p>
            <a:r>
              <a:rPr lang="en-IN" sz="2600" cap="none" dirty="0" smtClean="0"/>
              <a:t>There is only one possibility of grouping 8 adjacent min terms.</a:t>
            </a:r>
          </a:p>
          <a:p>
            <a:r>
              <a:rPr lang="en-IN" sz="2600" cap="none" dirty="0" smtClean="0"/>
              <a:t>The possible combinations of grouping 4 adjacent min terms are {(m0, m1, m3, m2), (m4, m5, m7, m6), (m0, m1, m4, m5), (m1, m3, m5, m7), (m3, m2, m7, m6) and (m2, m0, m6, m4)}.</a:t>
            </a:r>
          </a:p>
          <a:p>
            <a:r>
              <a:rPr lang="en-IN" sz="2600" cap="none" dirty="0" smtClean="0"/>
              <a:t>The possible combinations of grouping 2 adjacent min terms are {(m0, m1), (m1, m3), (m3, m2), (m2, m0), (m4, m5), (m5, m7), (m7, m6), (m6, m4), (m0, m4), (m1, m5), (m3, m7) and (m2, m6)}.</a:t>
            </a:r>
            <a:endParaRPr lang="en-IN" sz="26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46</a:t>
            </a:fld>
            <a:endParaRPr lang="en-US" dirty="0"/>
          </a:p>
        </p:txBody>
      </p:sp>
      <p:sp>
        <p:nvSpPr>
          <p:cNvPr id="2" name="Title 1"/>
          <p:cNvSpPr>
            <a:spLocks noGrp="1"/>
          </p:cNvSpPr>
          <p:nvPr>
            <p:ph type="title"/>
          </p:nvPr>
        </p:nvSpPr>
        <p:spPr>
          <a:xfrm>
            <a:off x="913775" y="618517"/>
            <a:ext cx="10364451" cy="888311"/>
          </a:xfrm>
        </p:spPr>
        <p:txBody>
          <a:bodyPr/>
          <a:lstStyle/>
          <a:p>
            <a:r>
              <a:rPr lang="en-IN" dirty="0" smtClean="0"/>
              <a:t>3-Variable </a:t>
            </a:r>
            <a:r>
              <a:rPr lang="en-IN" dirty="0"/>
              <a:t>K-Map</a:t>
            </a:r>
          </a:p>
        </p:txBody>
      </p:sp>
    </p:spTree>
    <p:extLst>
      <p:ext uri="{BB962C8B-B14F-4D97-AF65-F5344CB8AC3E}">
        <p14:creationId xmlns:p14="http://schemas.microsoft.com/office/powerpoint/2010/main" xmlns="" val="3141547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669774"/>
            <a:ext cx="10363826" cy="4121425"/>
          </a:xfrm>
          <a:prstGeom prst="rect">
            <a:avLst/>
          </a:prstGeom>
        </p:spPr>
        <p:txBody>
          <a:bodyPr/>
          <a:lstStyle/>
          <a:p>
            <a:r>
              <a:rPr lang="en-IN" sz="2800" cap="none" dirty="0" smtClean="0"/>
              <a:t>The number of cells in 4 variable k-map is sixteen, since the number of variables is four. The following figure shows </a:t>
            </a:r>
            <a:r>
              <a:rPr lang="en-IN" sz="2800" b="1" cap="none" dirty="0" smtClean="0"/>
              <a:t>4 variable k-map</a:t>
            </a:r>
            <a:r>
              <a:rPr lang="en-IN" dirty="0" smtClean="0"/>
              <a:t>.</a:t>
            </a:r>
          </a:p>
          <a:p>
            <a:pPr marL="0" indent="0">
              <a:buNone/>
            </a:pPr>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47</a:t>
            </a:fld>
            <a:endParaRPr lang="en-US" dirty="0"/>
          </a:p>
        </p:txBody>
      </p:sp>
      <p:sp>
        <p:nvSpPr>
          <p:cNvPr id="2" name="Title 1"/>
          <p:cNvSpPr>
            <a:spLocks noGrp="1"/>
          </p:cNvSpPr>
          <p:nvPr>
            <p:ph type="title"/>
          </p:nvPr>
        </p:nvSpPr>
        <p:spPr>
          <a:xfrm>
            <a:off x="913775" y="618518"/>
            <a:ext cx="10364451" cy="759522"/>
          </a:xfrm>
        </p:spPr>
        <p:txBody>
          <a:bodyPr>
            <a:normAutofit fontScale="90000"/>
          </a:bodyPr>
          <a:lstStyle/>
          <a:p>
            <a:r>
              <a:rPr lang="en-IN" dirty="0" smtClean="0"/>
              <a:t/>
            </a:r>
            <a:br>
              <a:rPr lang="en-IN" dirty="0" smtClean="0"/>
            </a:br>
            <a:r>
              <a:rPr lang="en-IN" dirty="0" smtClean="0"/>
              <a:t>4-Variable </a:t>
            </a:r>
            <a:r>
              <a:rPr lang="en-IN" dirty="0"/>
              <a:t>K-Map</a:t>
            </a:r>
            <a:br>
              <a:rPr lang="en-IN" dirty="0"/>
            </a:br>
            <a:endParaRPr lang="en-IN" dirty="0"/>
          </a:p>
        </p:txBody>
      </p:sp>
      <p:pic>
        <p:nvPicPr>
          <p:cNvPr id="7" name="Picture 6"/>
          <p:cNvPicPr>
            <a:picLocks noChangeAspect="1"/>
          </p:cNvPicPr>
          <p:nvPr/>
        </p:nvPicPr>
        <p:blipFill>
          <a:blip r:embed="rId2"/>
          <a:stretch>
            <a:fillRect/>
          </a:stretch>
        </p:blipFill>
        <p:spPr>
          <a:xfrm>
            <a:off x="1215574" y="2922104"/>
            <a:ext cx="9760226" cy="2869095"/>
          </a:xfrm>
          <a:prstGeom prst="rect">
            <a:avLst/>
          </a:prstGeom>
        </p:spPr>
      </p:pic>
    </p:spTree>
    <p:extLst>
      <p:ext uri="{BB962C8B-B14F-4D97-AF65-F5344CB8AC3E}">
        <p14:creationId xmlns:p14="http://schemas.microsoft.com/office/powerpoint/2010/main" xmlns="" val="1928772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10500"/>
            <a:ext cx="10363826" cy="3424107"/>
          </a:xfrm>
          <a:prstGeom prst="rect">
            <a:avLst/>
          </a:prstGeom>
        </p:spPr>
        <p:txBody>
          <a:bodyPr>
            <a:noAutofit/>
          </a:bodyPr>
          <a:lstStyle/>
          <a:p>
            <a:r>
              <a:rPr lang="en-IN" sz="2800" cap="none" dirty="0" smtClean="0"/>
              <a:t>There is only one possibility of grouping 16 adjacent min terms.</a:t>
            </a:r>
          </a:p>
          <a:p>
            <a:r>
              <a:rPr lang="en-IN" sz="2800" cap="none" dirty="0" smtClean="0"/>
              <a:t>Let R1, R2, R3 and R4 represents the min terms of first row, second row, third row and fourth row respectively. Similarly, C1, C2, C3 and C4 represents the min terms of first column, second column, third column and fourth column respectively. The possible combinations of grouping 8 adjacent min terms are {(R1, R2), (R2, R3), (R3, R4), (R4, R1), (C1, C2), (C2, C3), (C3, C4), (C4, C1)}.</a:t>
            </a:r>
            <a:endParaRPr lang="en-IN" sz="28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48</a:t>
            </a:fld>
            <a:endParaRPr lang="en-US" dirty="0"/>
          </a:p>
        </p:txBody>
      </p:sp>
      <p:sp>
        <p:nvSpPr>
          <p:cNvPr id="2" name="Title 1"/>
          <p:cNvSpPr>
            <a:spLocks noGrp="1"/>
          </p:cNvSpPr>
          <p:nvPr>
            <p:ph type="title"/>
          </p:nvPr>
        </p:nvSpPr>
        <p:spPr>
          <a:xfrm>
            <a:off x="913775" y="618517"/>
            <a:ext cx="10364451" cy="772401"/>
          </a:xfrm>
        </p:spPr>
        <p:txBody>
          <a:bodyPr>
            <a:normAutofit fontScale="90000"/>
          </a:bodyPr>
          <a:lstStyle/>
          <a:p>
            <a:r>
              <a:rPr lang="en-IN" dirty="0" smtClean="0"/>
              <a:t/>
            </a:r>
            <a:br>
              <a:rPr lang="en-IN" dirty="0" smtClean="0"/>
            </a:br>
            <a:r>
              <a:rPr lang="en-IN" dirty="0" smtClean="0"/>
              <a:t>4-Variable K-Map</a:t>
            </a:r>
            <a:r>
              <a:rPr lang="en-IN" dirty="0"/>
              <a:t/>
            </a:r>
            <a:br>
              <a:rPr lang="en-IN" dirty="0"/>
            </a:br>
            <a:endParaRPr lang="en-IN" dirty="0"/>
          </a:p>
        </p:txBody>
      </p:sp>
    </p:spTree>
    <p:extLst>
      <p:ext uri="{BB962C8B-B14F-4D97-AF65-F5344CB8AC3E}">
        <p14:creationId xmlns:p14="http://schemas.microsoft.com/office/powerpoint/2010/main" xmlns="" val="18297497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751528"/>
            <a:ext cx="10363826" cy="4039672"/>
          </a:xfrm>
          <a:prstGeom prst="rect">
            <a:avLst/>
          </a:prstGeom>
        </p:spPr>
        <p:txBody>
          <a:bodyPr>
            <a:normAutofit/>
          </a:bodyPr>
          <a:lstStyle/>
          <a:p>
            <a:r>
              <a:rPr lang="en-IN" sz="2600" cap="none" dirty="0" smtClean="0"/>
              <a:t>The </a:t>
            </a:r>
            <a:r>
              <a:rPr lang="en-IN" sz="2600" cap="none" dirty="0" err="1" smtClean="0"/>
              <a:t>karnaugh</a:t>
            </a:r>
            <a:r>
              <a:rPr lang="en-IN" sz="2600" cap="none" dirty="0" smtClean="0"/>
              <a:t> map uses the following rules for the simplification of expressions by </a:t>
            </a:r>
            <a:r>
              <a:rPr lang="en-IN" sz="2600" i="1" cap="none" dirty="0" smtClean="0"/>
              <a:t>grouping</a:t>
            </a:r>
            <a:r>
              <a:rPr lang="en-IN" sz="2600" cap="none" dirty="0" smtClean="0"/>
              <a:t> together </a:t>
            </a:r>
            <a:r>
              <a:rPr lang="en-IN" sz="2600" cap="none" dirty="0" smtClean="0">
                <a:hlinkClick r:id="rId2"/>
              </a:rPr>
              <a:t>adjacent</a:t>
            </a:r>
            <a:r>
              <a:rPr lang="en-IN" sz="2600" cap="none" dirty="0" smtClean="0"/>
              <a:t> cells containing </a:t>
            </a:r>
            <a:r>
              <a:rPr lang="en-IN" sz="2600" i="1" cap="none" dirty="0" smtClean="0"/>
              <a:t>ones</a:t>
            </a:r>
            <a:endParaRPr lang="en-IN" sz="2600" cap="none" dirty="0" smtClean="0"/>
          </a:p>
          <a:p>
            <a:pPr marL="0" indent="0">
              <a:buNone/>
            </a:pPr>
            <a:r>
              <a:rPr lang="en-IN" sz="2600" cap="none" dirty="0" smtClean="0"/>
              <a:t/>
            </a:r>
            <a:br>
              <a:rPr lang="en-IN" sz="2600" cap="none" dirty="0" smtClean="0"/>
            </a:br>
            <a:endParaRPr lang="en-IN" sz="26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49</a:t>
            </a:fld>
            <a:endParaRPr lang="en-US" dirty="0"/>
          </a:p>
        </p:txBody>
      </p:sp>
      <p:sp>
        <p:nvSpPr>
          <p:cNvPr id="2" name="Title 1"/>
          <p:cNvSpPr>
            <a:spLocks noGrp="1"/>
          </p:cNvSpPr>
          <p:nvPr>
            <p:ph type="title"/>
          </p:nvPr>
        </p:nvSpPr>
        <p:spPr/>
        <p:txBody>
          <a:bodyPr>
            <a:normAutofit fontScale="90000"/>
          </a:bodyPr>
          <a:lstStyle/>
          <a:p>
            <a:r>
              <a:rPr lang="en-IN" dirty="0" err="1"/>
              <a:t>Karnaugh</a:t>
            </a:r>
            <a:r>
              <a:rPr lang="en-IN" dirty="0"/>
              <a:t> Maps - Rules of Simplification</a:t>
            </a:r>
            <a:br>
              <a:rPr lang="en-IN" dirty="0"/>
            </a:br>
            <a:endParaRPr lang="en-IN" dirty="0"/>
          </a:p>
        </p:txBody>
      </p:sp>
      <p:sp>
        <p:nvSpPr>
          <p:cNvPr id="12" name="Rectangle 11"/>
          <p:cNvSpPr/>
          <p:nvPr/>
        </p:nvSpPr>
        <p:spPr>
          <a:xfrm>
            <a:off x="1081825" y="2894822"/>
            <a:ext cx="8873544" cy="3046988"/>
          </a:xfrm>
          <a:prstGeom prst="rect">
            <a:avLst/>
          </a:prstGeom>
        </p:spPr>
        <p:txBody>
          <a:bodyPr wrap="square">
            <a:spAutoFit/>
          </a:bodyPr>
          <a:lstStyle/>
          <a:p>
            <a:pPr marL="285750" indent="-285750">
              <a:buFont typeface="Arial" panose="020B0604020202020204" pitchFamily="34" charset="0"/>
              <a:buChar char="•"/>
            </a:pPr>
            <a:r>
              <a:rPr lang="en-IN" sz="2400" dirty="0"/>
              <a:t>No zeros allowed.</a:t>
            </a:r>
          </a:p>
          <a:p>
            <a:pPr marL="285750" indent="-285750">
              <a:buFont typeface="Arial" panose="020B0604020202020204" pitchFamily="34" charset="0"/>
              <a:buChar char="•"/>
            </a:pPr>
            <a:r>
              <a:rPr lang="en-IN" sz="2400" dirty="0"/>
              <a:t>No diagonals.</a:t>
            </a:r>
          </a:p>
          <a:p>
            <a:pPr marL="285750" indent="-285750">
              <a:buFont typeface="Arial" panose="020B0604020202020204" pitchFamily="34" charset="0"/>
              <a:buChar char="•"/>
            </a:pPr>
            <a:r>
              <a:rPr lang="en-IN" sz="2400" dirty="0"/>
              <a:t>Only power of 2 number of cells in each group.</a:t>
            </a:r>
          </a:p>
          <a:p>
            <a:pPr marL="285750" indent="-285750">
              <a:buFont typeface="Arial" panose="020B0604020202020204" pitchFamily="34" charset="0"/>
              <a:buChar char="•"/>
            </a:pPr>
            <a:r>
              <a:rPr lang="en-IN" sz="2400" dirty="0"/>
              <a:t>Groups should be as large as possible.</a:t>
            </a:r>
          </a:p>
          <a:p>
            <a:pPr marL="285750" indent="-285750">
              <a:buFont typeface="Arial" panose="020B0604020202020204" pitchFamily="34" charset="0"/>
              <a:buChar char="•"/>
            </a:pPr>
            <a:r>
              <a:rPr lang="en-IN" sz="2400" dirty="0"/>
              <a:t>Every one must be in at least one group.</a:t>
            </a:r>
          </a:p>
          <a:p>
            <a:pPr marL="285750" indent="-285750">
              <a:buFont typeface="Arial" panose="020B0604020202020204" pitchFamily="34" charset="0"/>
              <a:buChar char="•"/>
            </a:pPr>
            <a:r>
              <a:rPr lang="en-IN" sz="2400" dirty="0"/>
              <a:t>Overlapping allowed.</a:t>
            </a:r>
          </a:p>
          <a:p>
            <a:pPr marL="285750" indent="-285750">
              <a:buFont typeface="Arial" panose="020B0604020202020204" pitchFamily="34" charset="0"/>
              <a:buChar char="•"/>
            </a:pPr>
            <a:r>
              <a:rPr lang="en-IN" sz="2400" dirty="0"/>
              <a:t>Wrap around allowed.</a:t>
            </a:r>
          </a:p>
          <a:p>
            <a:pPr marL="285750" indent="-285750">
              <a:buFont typeface="Arial" panose="020B0604020202020204" pitchFamily="34" charset="0"/>
              <a:buChar char="•"/>
            </a:pPr>
            <a:r>
              <a:rPr lang="en-IN" sz="2400" dirty="0"/>
              <a:t>Fewest number of groups possible</a:t>
            </a:r>
            <a:r>
              <a:rPr lang="en-IN" dirty="0"/>
              <a:t>.</a:t>
            </a:r>
          </a:p>
        </p:txBody>
      </p:sp>
    </p:spTree>
    <p:extLst>
      <p:ext uri="{BB962C8B-B14F-4D97-AF65-F5344CB8AC3E}">
        <p14:creationId xmlns:p14="http://schemas.microsoft.com/office/powerpoint/2010/main" xmlns="" val="1008933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The OR gate produces the OR function, </a:t>
            </a:r>
            <a:r>
              <a:rPr lang="en-IN" dirty="0" err="1" smtClean="0"/>
              <a:t>ie</a:t>
            </a:r>
            <a:r>
              <a:rPr lang="en-IN" dirty="0" smtClean="0"/>
              <a:t>., the output is 1 if A or B or both are equal to 1, otherwise 0.</a:t>
            </a:r>
          </a:p>
          <a:p>
            <a:r>
              <a:rPr lang="en-IN" dirty="0"/>
              <a:t>The algebraic symbol is </a:t>
            </a:r>
            <a:r>
              <a:rPr lang="en-IN" dirty="0" smtClean="0"/>
              <a:t>‘+’, </a:t>
            </a:r>
            <a:r>
              <a:rPr lang="en-IN" dirty="0"/>
              <a:t>same as </a:t>
            </a:r>
            <a:r>
              <a:rPr lang="en-IN" dirty="0" smtClean="0"/>
              <a:t>addition, </a:t>
            </a:r>
            <a:r>
              <a:rPr lang="en-IN" dirty="0" err="1" smtClean="0"/>
              <a:t>ie</a:t>
            </a:r>
            <a:r>
              <a:rPr lang="en-IN" dirty="0" smtClean="0"/>
              <a:t>., F=A+B</a:t>
            </a:r>
          </a:p>
          <a:p>
            <a:endParaRPr lang="en-IN" dirty="0"/>
          </a:p>
          <a:p>
            <a:endParaRPr lang="en-IN" dirty="0" smtClean="0"/>
          </a:p>
          <a:p>
            <a:endParaRPr lang="en-IN" dirty="0"/>
          </a:p>
        </p:txBody>
      </p:sp>
      <p:sp>
        <p:nvSpPr>
          <p:cNvPr id="7" name="Slide Number Placeholder 6"/>
          <p:cNvSpPr>
            <a:spLocks noGrp="1"/>
          </p:cNvSpPr>
          <p:nvPr>
            <p:ph type="sldNum" sz="quarter" idx="12"/>
          </p:nvPr>
        </p:nvSpPr>
        <p:spPr/>
        <p:txBody>
          <a:bodyPr/>
          <a:lstStyle/>
          <a:p>
            <a:fld id="{E97799C9-84D9-46D2-A11E-BCF8A720529D}" type="slidenum">
              <a:rPr lang="en-US" smtClean="0"/>
              <a:pPr/>
              <a:t>5</a:t>
            </a:fld>
            <a:endParaRPr lang="en-US" dirty="0"/>
          </a:p>
        </p:txBody>
      </p:sp>
      <p:sp>
        <p:nvSpPr>
          <p:cNvPr id="2" name="Title 1"/>
          <p:cNvSpPr>
            <a:spLocks noGrp="1"/>
          </p:cNvSpPr>
          <p:nvPr>
            <p:ph type="title"/>
          </p:nvPr>
        </p:nvSpPr>
        <p:spPr/>
        <p:txBody>
          <a:bodyPr/>
          <a:lstStyle/>
          <a:p>
            <a:r>
              <a:rPr lang="en-IN" dirty="0" smtClean="0"/>
              <a:t>OR GATE</a:t>
            </a:r>
            <a:endParaRPr lang="en-IN" dirty="0"/>
          </a:p>
        </p:txBody>
      </p:sp>
      <p:pic>
        <p:nvPicPr>
          <p:cNvPr id="5" name="Picture 4"/>
          <p:cNvPicPr>
            <a:picLocks noChangeAspect="1"/>
          </p:cNvPicPr>
          <p:nvPr/>
        </p:nvPicPr>
        <p:blipFill>
          <a:blip r:embed="rId2"/>
          <a:stretch>
            <a:fillRect/>
          </a:stretch>
        </p:blipFill>
        <p:spPr>
          <a:xfrm>
            <a:off x="3254691" y="4079876"/>
            <a:ext cx="4891781" cy="2066925"/>
          </a:xfrm>
          <a:prstGeom prst="rect">
            <a:avLst/>
          </a:prstGeom>
        </p:spPr>
      </p:pic>
    </p:spTree>
    <p:extLst>
      <p:ext uri="{BB962C8B-B14F-4D97-AF65-F5344CB8AC3E}">
        <p14:creationId xmlns:p14="http://schemas.microsoft.com/office/powerpoint/2010/main" xmlns="" val="14035075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060620"/>
            <a:ext cx="10363826" cy="3730579"/>
          </a:xfrm>
          <a:prstGeom prst="rect">
            <a:avLst/>
          </a:prstGeom>
        </p:spPr>
        <p:txBody>
          <a:bodyPr/>
          <a:lstStyle/>
          <a:p>
            <a:pPr fontAlgn="base"/>
            <a:r>
              <a:rPr lang="en-IN" dirty="0" smtClean="0"/>
              <a:t>Z</a:t>
            </a:r>
            <a:r>
              <a:rPr lang="en-IN" dirty="0"/>
              <a:t>= ∑A,B,C(1,3,6,7)</a:t>
            </a:r>
          </a:p>
          <a:p>
            <a:pPr marL="0" indent="0">
              <a:buNone/>
            </a:pPr>
            <a:r>
              <a:rPr lang="en-IN" dirty="0"/>
              <a:t/>
            </a:r>
            <a:br>
              <a:rPr lang="en-IN" dirty="0"/>
            </a:br>
            <a:r>
              <a:rPr lang="en-IN" b="1" dirty="0"/>
              <a:t>Final </a:t>
            </a:r>
            <a:r>
              <a:rPr lang="en-IN" b="1" dirty="0" smtClean="0"/>
              <a:t>expression</a:t>
            </a:r>
          </a:p>
          <a:p>
            <a:pPr marL="0" indent="0">
              <a:buNone/>
            </a:pPr>
            <a:r>
              <a:rPr lang="en-IN" b="1" dirty="0" smtClean="0"/>
              <a:t> </a:t>
            </a:r>
            <a:r>
              <a:rPr lang="en-IN" b="1" dirty="0"/>
              <a:t>(A’C+AB)</a:t>
            </a:r>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50</a:t>
            </a:fld>
            <a:endParaRPr lang="en-US" dirty="0"/>
          </a:p>
        </p:txBody>
      </p:sp>
      <p:sp>
        <p:nvSpPr>
          <p:cNvPr id="2" name="Title 1"/>
          <p:cNvSpPr>
            <a:spLocks noGrp="1"/>
          </p:cNvSpPr>
          <p:nvPr>
            <p:ph type="title"/>
          </p:nvPr>
        </p:nvSpPr>
        <p:spPr/>
        <p:txBody>
          <a:bodyPr/>
          <a:lstStyle/>
          <a:p>
            <a:r>
              <a:rPr lang="en-IN" dirty="0" smtClean="0"/>
              <a:t>Examples sop form</a:t>
            </a:r>
            <a:endParaRPr lang="en-IN" dirty="0"/>
          </a:p>
        </p:txBody>
      </p:sp>
      <p:pic>
        <p:nvPicPr>
          <p:cNvPr id="7" name="Picture 6"/>
          <p:cNvPicPr>
            <a:picLocks noChangeAspect="1"/>
          </p:cNvPicPr>
          <p:nvPr/>
        </p:nvPicPr>
        <p:blipFill>
          <a:blip r:embed="rId2"/>
          <a:stretch>
            <a:fillRect/>
          </a:stretch>
        </p:blipFill>
        <p:spPr>
          <a:xfrm>
            <a:off x="4022904" y="2367092"/>
            <a:ext cx="6000750" cy="3464417"/>
          </a:xfrm>
          <a:prstGeom prst="rect">
            <a:avLst/>
          </a:prstGeom>
        </p:spPr>
      </p:pic>
    </p:spTree>
    <p:extLst>
      <p:ext uri="{BB962C8B-B14F-4D97-AF65-F5344CB8AC3E}">
        <p14:creationId xmlns:p14="http://schemas.microsoft.com/office/powerpoint/2010/main" xmlns="" val="32393598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060620"/>
            <a:ext cx="10363826" cy="3730579"/>
          </a:xfrm>
          <a:prstGeom prst="rect">
            <a:avLst/>
          </a:prstGeom>
        </p:spPr>
        <p:txBody>
          <a:bodyPr/>
          <a:lstStyle/>
          <a:p>
            <a:pPr fontAlgn="base"/>
            <a:r>
              <a:rPr lang="en-IN" dirty="0"/>
              <a:t>F(P,Q,R,S)=∑(0,2,5,7,8,10,13,15)</a:t>
            </a:r>
          </a:p>
          <a:p>
            <a:pPr marL="0" indent="0">
              <a:buNone/>
            </a:pPr>
            <a:r>
              <a:rPr lang="en-IN" b="1" dirty="0">
                <a:hlinkClick r:id="rId2"/>
              </a:rPr>
              <a:t/>
            </a:r>
            <a:br>
              <a:rPr lang="en-IN" b="1" dirty="0">
                <a:hlinkClick r:id="rId2"/>
              </a:rPr>
            </a:br>
            <a:r>
              <a:rPr lang="en-IN" dirty="0"/>
              <a:t/>
            </a:r>
            <a:br>
              <a:rPr lang="en-IN" dirty="0"/>
            </a:br>
            <a:r>
              <a:rPr lang="en-IN" b="1" dirty="0"/>
              <a:t>Final expression </a:t>
            </a:r>
            <a:endParaRPr lang="en-IN" b="1" dirty="0" smtClean="0"/>
          </a:p>
          <a:p>
            <a:pPr marL="0" indent="0">
              <a:buNone/>
            </a:pPr>
            <a:r>
              <a:rPr lang="en-IN" b="1" dirty="0"/>
              <a:t>	</a:t>
            </a:r>
            <a:r>
              <a:rPr lang="en-IN" b="1" dirty="0" smtClean="0"/>
              <a:t>(</a:t>
            </a:r>
            <a:r>
              <a:rPr lang="en-IN" b="1" dirty="0"/>
              <a:t>QS+Q’S’)</a:t>
            </a:r>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51</a:t>
            </a:fld>
            <a:endParaRPr lang="en-US" dirty="0"/>
          </a:p>
        </p:txBody>
      </p:sp>
      <p:sp>
        <p:nvSpPr>
          <p:cNvPr id="2" name="Title 1"/>
          <p:cNvSpPr>
            <a:spLocks noGrp="1"/>
          </p:cNvSpPr>
          <p:nvPr>
            <p:ph type="title"/>
          </p:nvPr>
        </p:nvSpPr>
        <p:spPr/>
        <p:txBody>
          <a:bodyPr/>
          <a:lstStyle/>
          <a:p>
            <a:r>
              <a:rPr lang="en-IN" dirty="0" smtClean="0"/>
              <a:t>Examples sop form</a:t>
            </a:r>
            <a:endParaRPr lang="en-IN" dirty="0"/>
          </a:p>
        </p:txBody>
      </p:sp>
      <p:pic>
        <p:nvPicPr>
          <p:cNvPr id="8" name="Picture 7"/>
          <p:cNvPicPr>
            <a:picLocks noChangeAspect="1"/>
          </p:cNvPicPr>
          <p:nvPr/>
        </p:nvPicPr>
        <p:blipFill>
          <a:blip r:embed="rId3"/>
          <a:stretch>
            <a:fillRect/>
          </a:stretch>
        </p:blipFill>
        <p:spPr>
          <a:xfrm>
            <a:off x="5027613" y="2214694"/>
            <a:ext cx="5211091" cy="3576505"/>
          </a:xfrm>
          <a:prstGeom prst="rect">
            <a:avLst/>
          </a:prstGeom>
        </p:spPr>
      </p:pic>
    </p:spTree>
    <p:extLst>
      <p:ext uri="{BB962C8B-B14F-4D97-AF65-F5344CB8AC3E}">
        <p14:creationId xmlns:p14="http://schemas.microsoft.com/office/powerpoint/2010/main" xmlns="" val="2791426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2800" dirty="0" smtClean="0"/>
              <a:t>1. y = f(</a:t>
            </a:r>
            <a:r>
              <a:rPr lang="en-IN" sz="2800" dirty="0" err="1" smtClean="0"/>
              <a:t>a,b,c</a:t>
            </a:r>
            <a:r>
              <a:rPr lang="en-IN" sz="2800" dirty="0" smtClean="0"/>
              <a:t>) = ∑ (1,6,7)</a:t>
            </a:r>
          </a:p>
          <a:p>
            <a:r>
              <a:rPr lang="en-IN" sz="2800" dirty="0" smtClean="0"/>
              <a:t>2. </a:t>
            </a:r>
            <a:r>
              <a:rPr lang="en-IN" sz="2800" dirty="0"/>
              <a:t>y = f(</a:t>
            </a:r>
            <a:r>
              <a:rPr lang="en-IN" sz="2800" dirty="0" err="1"/>
              <a:t>a,b,c</a:t>
            </a:r>
            <a:r>
              <a:rPr lang="en-IN" sz="2800" dirty="0"/>
              <a:t>) = ∑ </a:t>
            </a:r>
            <a:r>
              <a:rPr lang="en-IN" sz="2800" dirty="0" smtClean="0"/>
              <a:t>(1,2,3,5,7)</a:t>
            </a:r>
          </a:p>
          <a:p>
            <a:r>
              <a:rPr lang="en-IN" sz="2800" dirty="0" smtClean="0"/>
              <a:t>3. </a:t>
            </a:r>
            <a:r>
              <a:rPr lang="en-IN" sz="2800" dirty="0"/>
              <a:t>y = f(</a:t>
            </a:r>
            <a:r>
              <a:rPr lang="en-IN" sz="2800" dirty="0" err="1"/>
              <a:t>a,b,c</a:t>
            </a:r>
            <a:r>
              <a:rPr lang="en-IN" sz="2800" dirty="0"/>
              <a:t>) = ∑ </a:t>
            </a:r>
            <a:r>
              <a:rPr lang="en-IN" sz="2800" dirty="0" smtClean="0"/>
              <a:t>(0,2,4,6,7)</a:t>
            </a:r>
          </a:p>
          <a:p>
            <a:r>
              <a:rPr lang="en-IN" sz="2800" dirty="0" smtClean="0"/>
              <a:t>4.</a:t>
            </a:r>
            <a:r>
              <a:rPr lang="en-IN" sz="2800" dirty="0"/>
              <a:t> y = f(</a:t>
            </a:r>
            <a:r>
              <a:rPr lang="en-IN" sz="2800" dirty="0" err="1"/>
              <a:t>a,b,c</a:t>
            </a:r>
            <a:r>
              <a:rPr lang="en-IN" sz="2800" dirty="0"/>
              <a:t>) = ∑ </a:t>
            </a:r>
            <a:r>
              <a:rPr lang="en-IN" sz="2800" dirty="0" smtClean="0"/>
              <a:t>(0,2,5,7,8,10,13,15)</a:t>
            </a:r>
          </a:p>
          <a:p>
            <a:r>
              <a:rPr lang="en-IN" sz="2800" dirty="0" smtClean="0"/>
              <a:t>5. </a:t>
            </a:r>
            <a:r>
              <a:rPr lang="en-IN" sz="2800" dirty="0"/>
              <a:t>y = f(</a:t>
            </a:r>
            <a:r>
              <a:rPr lang="en-IN" sz="2800" dirty="0" err="1"/>
              <a:t>a,b,c</a:t>
            </a:r>
            <a:r>
              <a:rPr lang="en-IN" sz="2800" dirty="0"/>
              <a:t>) = ∑ </a:t>
            </a:r>
            <a:r>
              <a:rPr lang="en-IN" sz="2800" dirty="0" smtClean="0"/>
              <a:t>(0,1,2,3,4,6,8,9,10,11,12,14)</a:t>
            </a:r>
            <a:endParaRPr lang="en-IN" sz="28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52</a:t>
            </a:fld>
            <a:endParaRPr lang="en-US" dirty="0"/>
          </a:p>
        </p:txBody>
      </p:sp>
      <p:sp>
        <p:nvSpPr>
          <p:cNvPr id="2" name="Title 1"/>
          <p:cNvSpPr>
            <a:spLocks noGrp="1"/>
          </p:cNvSpPr>
          <p:nvPr>
            <p:ph type="title"/>
          </p:nvPr>
        </p:nvSpPr>
        <p:spPr/>
        <p:txBody>
          <a:bodyPr/>
          <a:lstStyle/>
          <a:p>
            <a:r>
              <a:rPr lang="en-IN" dirty="0" smtClean="0"/>
              <a:t>exercise</a:t>
            </a:r>
            <a:endParaRPr lang="en-IN" dirty="0"/>
          </a:p>
        </p:txBody>
      </p:sp>
    </p:spTree>
    <p:extLst>
      <p:ext uri="{BB962C8B-B14F-4D97-AF65-F5344CB8AC3E}">
        <p14:creationId xmlns:p14="http://schemas.microsoft.com/office/powerpoint/2010/main" xmlns="" val="3745272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6"/>
            <a:ext cx="8689976" cy="2144088"/>
          </a:xfrm>
        </p:spPr>
        <p:txBody>
          <a:bodyPr>
            <a:normAutofit/>
          </a:bodyPr>
          <a:lstStyle/>
          <a:p>
            <a:r>
              <a:rPr lang="en-IN" dirty="0" smtClean="0"/>
              <a:t/>
            </a:r>
            <a:br>
              <a:rPr lang="en-IN" dirty="0" smtClean="0"/>
            </a:br>
            <a:r>
              <a:rPr lang="en-IN" dirty="0" smtClean="0"/>
              <a:t>Multiplexers</a:t>
            </a:r>
            <a:endParaRPr lang="en-IN" dirty="0"/>
          </a:p>
        </p:txBody>
      </p:sp>
    </p:spTree>
    <p:extLst>
      <p:ext uri="{BB962C8B-B14F-4D97-AF65-F5344CB8AC3E}">
        <p14:creationId xmlns:p14="http://schemas.microsoft.com/office/powerpoint/2010/main" xmlns="" val="5567945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034862"/>
            <a:ext cx="10363826" cy="3756337"/>
          </a:xfrm>
          <a:prstGeom prst="rect">
            <a:avLst/>
          </a:prstGeom>
        </p:spPr>
        <p:txBody>
          <a:bodyPr>
            <a:normAutofit lnSpcReduction="10000"/>
          </a:bodyPr>
          <a:lstStyle/>
          <a:p>
            <a:r>
              <a:rPr lang="en-IN" sz="2600" cap="none" dirty="0" smtClean="0"/>
              <a:t>A multiplexer is a combinational circuit that has 2</a:t>
            </a:r>
            <a:r>
              <a:rPr lang="en-IN" sz="2600" cap="none" baseline="30000" dirty="0" smtClean="0"/>
              <a:t>n</a:t>
            </a:r>
            <a:r>
              <a:rPr lang="en-IN" sz="2600" cap="none" dirty="0" smtClean="0"/>
              <a:t> input lines and a single output line. </a:t>
            </a:r>
          </a:p>
          <a:p>
            <a:r>
              <a:rPr lang="en-IN" sz="2600" cap="none" dirty="0" smtClean="0"/>
              <a:t>Simply, the multiplexer is a multi-input and single-output combinational circuit. </a:t>
            </a:r>
          </a:p>
          <a:p>
            <a:r>
              <a:rPr lang="en-IN" sz="2600" cap="none" dirty="0" smtClean="0"/>
              <a:t>The binary information is received from the input lines and directed to the output line. </a:t>
            </a:r>
          </a:p>
          <a:p>
            <a:r>
              <a:rPr lang="en-IN" sz="2600" cap="none" dirty="0" smtClean="0"/>
              <a:t>On the basis of the values of the selection lines, one of these data inputs will be connected to the output</a:t>
            </a:r>
            <a:r>
              <a:rPr lang="en-IN" dirty="0" smtClean="0"/>
              <a:t>.</a:t>
            </a:r>
          </a:p>
          <a:p>
            <a:r>
              <a:rPr lang="en-IN" sz="2600" cap="none" dirty="0" smtClean="0"/>
              <a:t>A multiplexer is also treated as</a:t>
            </a:r>
            <a:r>
              <a:rPr lang="en-IN" sz="2800" cap="none" dirty="0" smtClean="0"/>
              <a:t> </a:t>
            </a:r>
            <a:r>
              <a:rPr lang="en-IN" b="1" dirty="0" smtClean="0"/>
              <a:t>Mux</a:t>
            </a:r>
            <a:r>
              <a:rPr lang="en-IN" dirty="0"/>
              <a:t>.</a:t>
            </a:r>
          </a:p>
        </p:txBody>
      </p:sp>
      <p:sp>
        <p:nvSpPr>
          <p:cNvPr id="6" name="Slide Number Placeholder 5"/>
          <p:cNvSpPr>
            <a:spLocks noGrp="1"/>
          </p:cNvSpPr>
          <p:nvPr>
            <p:ph type="sldNum" sz="quarter" idx="12"/>
          </p:nvPr>
        </p:nvSpPr>
        <p:spPr/>
        <p:txBody>
          <a:bodyPr/>
          <a:lstStyle/>
          <a:p>
            <a:fld id="{6D22F896-40B5-4ADD-8801-0D06FADFA095}" type="slidenum">
              <a:rPr lang="en-US" smtClean="0"/>
              <a:pPr/>
              <a:t>54</a:t>
            </a:fld>
            <a:endParaRPr lang="en-US" dirty="0"/>
          </a:p>
        </p:txBody>
      </p:sp>
      <p:sp>
        <p:nvSpPr>
          <p:cNvPr id="2" name="Title 1"/>
          <p:cNvSpPr>
            <a:spLocks noGrp="1"/>
          </p:cNvSpPr>
          <p:nvPr>
            <p:ph type="title"/>
          </p:nvPr>
        </p:nvSpPr>
        <p:spPr/>
        <p:txBody>
          <a:bodyPr/>
          <a:lstStyle/>
          <a:p>
            <a:r>
              <a:rPr lang="en-IN" dirty="0" smtClean="0"/>
              <a:t>multiplexers</a:t>
            </a:r>
            <a:endParaRPr lang="en-IN" dirty="0"/>
          </a:p>
        </p:txBody>
      </p:sp>
    </p:spTree>
    <p:extLst>
      <p:ext uri="{BB962C8B-B14F-4D97-AF65-F5344CB8AC3E}">
        <p14:creationId xmlns:p14="http://schemas.microsoft.com/office/powerpoint/2010/main" xmlns="" val="9753536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099256"/>
            <a:ext cx="10363826" cy="3691943"/>
          </a:xfrm>
          <a:prstGeom prst="rect">
            <a:avLst/>
          </a:prstGeom>
        </p:spPr>
        <p:txBody>
          <a:bodyPr>
            <a:noAutofit/>
          </a:bodyPr>
          <a:lstStyle/>
          <a:p>
            <a:r>
              <a:rPr lang="en-IN" sz="2400" cap="none" dirty="0" smtClean="0"/>
              <a:t>There are various types of </a:t>
            </a:r>
            <a:r>
              <a:rPr lang="en-IN" sz="2400" cap="none" smtClean="0"/>
              <a:t>the multiplexers </a:t>
            </a:r>
            <a:r>
              <a:rPr lang="en-IN" sz="2400" cap="none" dirty="0" smtClean="0"/>
              <a:t>which are as follows:</a:t>
            </a:r>
          </a:p>
          <a:p>
            <a:pPr lvl="1"/>
            <a:r>
              <a:rPr lang="en-IN" sz="2400" cap="none" dirty="0" smtClean="0"/>
              <a:t>2×1 multiplexer</a:t>
            </a:r>
          </a:p>
          <a:p>
            <a:pPr lvl="1"/>
            <a:r>
              <a:rPr lang="en-IN" sz="2400" cap="none" dirty="0" smtClean="0"/>
              <a:t>4×1 multiplexer</a:t>
            </a:r>
          </a:p>
          <a:p>
            <a:pPr lvl="1"/>
            <a:r>
              <a:rPr lang="en-IN" sz="2400" cap="none" dirty="0" smtClean="0"/>
              <a:t>8 to 1 multiplexer</a:t>
            </a:r>
          </a:p>
          <a:p>
            <a:pPr lvl="1"/>
            <a:r>
              <a:rPr lang="en-IN" sz="2400" cap="none" dirty="0" smtClean="0"/>
              <a:t>8 ×1 multiplexer using 4×1 and 2×1 multiplexer</a:t>
            </a:r>
          </a:p>
          <a:p>
            <a:pPr lvl="1"/>
            <a:r>
              <a:rPr lang="en-IN" sz="2400" cap="none" dirty="0" smtClean="0"/>
              <a:t>16 to 1 multiplexer</a:t>
            </a:r>
          </a:p>
          <a:p>
            <a:pPr lvl="1"/>
            <a:r>
              <a:rPr lang="en-IN" sz="2400" cap="none" dirty="0" smtClean="0"/>
              <a:t>16×1 multiplexer using 8×1 and 2×1 multiplexer</a:t>
            </a:r>
          </a:p>
          <a:p>
            <a:pPr marL="457200" lvl="1" indent="0">
              <a:buNone/>
            </a:pP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55</a:t>
            </a:fld>
            <a:endParaRPr lang="en-US" dirty="0"/>
          </a:p>
        </p:txBody>
      </p:sp>
      <p:sp>
        <p:nvSpPr>
          <p:cNvPr id="2" name="Title 1"/>
          <p:cNvSpPr>
            <a:spLocks noGrp="1"/>
          </p:cNvSpPr>
          <p:nvPr>
            <p:ph type="title"/>
          </p:nvPr>
        </p:nvSpPr>
        <p:spPr/>
        <p:txBody>
          <a:bodyPr/>
          <a:lstStyle/>
          <a:p>
            <a:r>
              <a:rPr lang="en-IN" dirty="0"/>
              <a:t>types of the </a:t>
            </a:r>
            <a:r>
              <a:rPr lang="en-IN" dirty="0" smtClean="0"/>
              <a:t>multiplexers</a:t>
            </a:r>
            <a:endParaRPr lang="en-IN" dirty="0"/>
          </a:p>
        </p:txBody>
      </p:sp>
    </p:spTree>
    <p:extLst>
      <p:ext uri="{BB962C8B-B14F-4D97-AF65-F5344CB8AC3E}">
        <p14:creationId xmlns:p14="http://schemas.microsoft.com/office/powerpoint/2010/main" xmlns="" val="42835402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24357"/>
            <a:ext cx="10363826" cy="3069278"/>
          </a:xfrm>
          <a:prstGeom prst="rect">
            <a:avLst/>
          </a:prstGeom>
        </p:spPr>
        <p:txBody>
          <a:bodyPr>
            <a:normAutofit/>
          </a:bodyPr>
          <a:lstStyle/>
          <a:p>
            <a:r>
              <a:rPr lang="en-IN" sz="2400" cap="none" dirty="0" smtClean="0"/>
              <a:t>In 2×1 multiplexer, there are only two inputs, i.e., A</a:t>
            </a:r>
            <a:r>
              <a:rPr lang="en-IN" sz="2400" cap="none" baseline="-25000" dirty="0" smtClean="0"/>
              <a:t>0</a:t>
            </a:r>
            <a:r>
              <a:rPr lang="en-IN" sz="2400" cap="none" dirty="0" smtClean="0"/>
              <a:t> and A</a:t>
            </a:r>
            <a:r>
              <a:rPr lang="en-IN" sz="2400" cap="none" baseline="-25000" dirty="0" smtClean="0"/>
              <a:t>1</a:t>
            </a:r>
            <a:r>
              <a:rPr lang="en-IN" sz="2400" cap="none" dirty="0" smtClean="0"/>
              <a:t>, 1 selection line, i.e., S</a:t>
            </a:r>
            <a:r>
              <a:rPr lang="en-IN" sz="2400" cap="none" baseline="-25000" dirty="0" smtClean="0"/>
              <a:t>0</a:t>
            </a:r>
            <a:r>
              <a:rPr lang="en-IN" sz="2400" cap="none" dirty="0" smtClean="0"/>
              <a:t> and single outputs, i.e., Y. </a:t>
            </a:r>
          </a:p>
          <a:p>
            <a:r>
              <a:rPr lang="en-IN" sz="2400" cap="none" dirty="0" smtClean="0"/>
              <a:t>On the basis of the combination of inputs which are present at the selection line S</a:t>
            </a:r>
            <a:r>
              <a:rPr lang="en-IN" sz="2400" cap="none" baseline="30000" dirty="0" smtClean="0"/>
              <a:t>0</a:t>
            </a:r>
            <a:r>
              <a:rPr lang="en-IN" sz="2400" cap="none" dirty="0" smtClean="0"/>
              <a:t>, one of these 2 inputs will be connected to the output. </a:t>
            </a:r>
          </a:p>
          <a:p>
            <a:pPr marL="0" indent="0">
              <a:buNone/>
            </a:pP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56</a:t>
            </a:fld>
            <a:endParaRPr lang="en-US" dirty="0"/>
          </a:p>
        </p:txBody>
      </p:sp>
      <p:sp>
        <p:nvSpPr>
          <p:cNvPr id="2" name="Title 1"/>
          <p:cNvSpPr>
            <a:spLocks noGrp="1"/>
          </p:cNvSpPr>
          <p:nvPr>
            <p:ph type="title"/>
          </p:nvPr>
        </p:nvSpPr>
        <p:spPr/>
        <p:txBody>
          <a:bodyPr>
            <a:normAutofit fontScale="90000"/>
          </a:bodyPr>
          <a:lstStyle/>
          <a:p>
            <a:r>
              <a:rPr lang="en-IN" dirty="0"/>
              <a:t>2×1 </a:t>
            </a:r>
            <a:r>
              <a:rPr lang="en-IN" dirty="0" smtClean="0"/>
              <a:t>Multiplexer</a:t>
            </a:r>
            <a:r>
              <a:rPr lang="en-IN" dirty="0"/>
              <a:t/>
            </a:r>
            <a:br>
              <a:rPr lang="en-IN" dirty="0"/>
            </a:br>
            <a:endParaRPr lang="en-IN" dirty="0"/>
          </a:p>
        </p:txBody>
      </p:sp>
    </p:spTree>
    <p:extLst>
      <p:ext uri="{BB962C8B-B14F-4D97-AF65-F5344CB8AC3E}">
        <p14:creationId xmlns:p14="http://schemas.microsoft.com/office/powerpoint/2010/main" xmlns="" val="17038880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ultiplex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043074" y="2650808"/>
            <a:ext cx="4704521" cy="254369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57</a:t>
            </a:fld>
            <a:endParaRPr lang="en-US" dirty="0"/>
          </a:p>
        </p:txBody>
      </p:sp>
      <p:sp>
        <p:nvSpPr>
          <p:cNvPr id="2" name="Title 1"/>
          <p:cNvSpPr>
            <a:spLocks noGrp="1"/>
          </p:cNvSpPr>
          <p:nvPr>
            <p:ph type="title"/>
          </p:nvPr>
        </p:nvSpPr>
        <p:spPr/>
        <p:txBody>
          <a:bodyPr/>
          <a:lstStyle/>
          <a:p>
            <a:r>
              <a:rPr lang="en-IN" dirty="0" smtClean="0"/>
              <a:t>Block diagram &amp; truth table</a:t>
            </a:r>
            <a:endParaRPr lang="en-IN" dirty="0"/>
          </a:p>
        </p:txBody>
      </p:sp>
      <p:pic>
        <p:nvPicPr>
          <p:cNvPr id="7" name="Picture 6"/>
          <p:cNvPicPr>
            <a:picLocks noChangeAspect="1"/>
          </p:cNvPicPr>
          <p:nvPr/>
        </p:nvPicPr>
        <p:blipFill>
          <a:blip r:embed="rId3"/>
          <a:stretch>
            <a:fillRect/>
          </a:stretch>
        </p:blipFill>
        <p:spPr>
          <a:xfrm>
            <a:off x="7363993" y="2650808"/>
            <a:ext cx="3338351" cy="2543693"/>
          </a:xfrm>
          <a:prstGeom prst="rect">
            <a:avLst/>
          </a:prstGeom>
        </p:spPr>
      </p:pic>
    </p:spTree>
    <p:extLst>
      <p:ext uri="{BB962C8B-B14F-4D97-AF65-F5344CB8AC3E}">
        <p14:creationId xmlns:p14="http://schemas.microsoft.com/office/powerpoint/2010/main" xmlns="" val="22184480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14400" y="1777285"/>
            <a:ext cx="5306096" cy="4105990"/>
          </a:xfrm>
          <a:prstGeom prst="rect">
            <a:avLst/>
          </a:prstGeom>
        </p:spPr>
        <p:txBody>
          <a:bodyPr/>
          <a:lstStyle/>
          <a:p>
            <a:r>
              <a:rPr lang="en-IN" sz="2400" cap="none" dirty="0" smtClean="0"/>
              <a:t>The logical expression of the term Y is as follows</a:t>
            </a:r>
            <a:r>
              <a:rPr lang="en-IN" dirty="0" smtClean="0"/>
              <a:t>:</a:t>
            </a:r>
            <a:endParaRPr lang="en-IN" dirty="0"/>
          </a:p>
          <a:p>
            <a:pPr lvl="1"/>
            <a:r>
              <a:rPr lang="en-IN" sz="2400" dirty="0"/>
              <a:t>Y=S</a:t>
            </a:r>
            <a:r>
              <a:rPr lang="en-IN" sz="2400" baseline="-25000" dirty="0"/>
              <a:t>0</a:t>
            </a:r>
            <a:r>
              <a:rPr lang="en-IN" sz="2400" dirty="0"/>
              <a:t>'.A</a:t>
            </a:r>
            <a:r>
              <a:rPr lang="en-IN" sz="2400" baseline="-25000" dirty="0"/>
              <a:t>0</a:t>
            </a:r>
            <a:r>
              <a:rPr lang="en-IN" sz="2400" dirty="0"/>
              <a:t>+S</a:t>
            </a:r>
            <a:r>
              <a:rPr lang="en-IN" sz="2400" baseline="-25000" dirty="0"/>
              <a:t>0</a:t>
            </a:r>
            <a:r>
              <a:rPr lang="en-IN" sz="2400" dirty="0"/>
              <a:t>.A</a:t>
            </a:r>
            <a:r>
              <a:rPr lang="en-IN" sz="2400" baseline="-25000" dirty="0"/>
              <a:t>1</a:t>
            </a:r>
            <a:endParaRPr lang="en-IN" sz="2400" dirty="0"/>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58</a:t>
            </a:fld>
            <a:endParaRPr lang="en-US" dirty="0"/>
          </a:p>
        </p:txBody>
      </p:sp>
      <p:sp>
        <p:nvSpPr>
          <p:cNvPr id="2" name="Title 1"/>
          <p:cNvSpPr>
            <a:spLocks noGrp="1"/>
          </p:cNvSpPr>
          <p:nvPr>
            <p:ph type="title"/>
          </p:nvPr>
        </p:nvSpPr>
        <p:spPr>
          <a:xfrm>
            <a:off x="913775" y="618518"/>
            <a:ext cx="10364451" cy="798158"/>
          </a:xfrm>
        </p:spPr>
        <p:txBody>
          <a:bodyPr>
            <a:normAutofit/>
          </a:bodyPr>
          <a:lstStyle/>
          <a:p>
            <a:r>
              <a:rPr lang="en-IN" dirty="0" smtClean="0"/>
              <a:t>Logic circuit</a:t>
            </a:r>
            <a:endParaRPr lang="en-IN" dirty="0"/>
          </a:p>
        </p:txBody>
      </p:sp>
      <p:pic>
        <p:nvPicPr>
          <p:cNvPr id="3076" name="Picture 4" descr="Multiplex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20496" y="1741897"/>
            <a:ext cx="4842479" cy="37762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20224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2462485"/>
          </a:xfrm>
          <a:prstGeom prst="rect">
            <a:avLst/>
          </a:prstGeom>
        </p:spPr>
        <p:txBody>
          <a:bodyPr>
            <a:normAutofit/>
          </a:bodyPr>
          <a:lstStyle/>
          <a:p>
            <a:r>
              <a:rPr lang="en-IN" sz="2400" cap="none" dirty="0" smtClean="0"/>
              <a:t>In the 4×1 multiplexer, there is a total of four inputs, i.e., A</a:t>
            </a:r>
            <a:r>
              <a:rPr lang="en-IN" sz="2400" cap="none" baseline="-25000" dirty="0" smtClean="0"/>
              <a:t>0</a:t>
            </a:r>
            <a:r>
              <a:rPr lang="en-IN" sz="2400" cap="none" dirty="0" smtClean="0"/>
              <a:t>, A</a:t>
            </a:r>
            <a:r>
              <a:rPr lang="en-IN" sz="2400" cap="none" baseline="-25000" dirty="0" smtClean="0"/>
              <a:t>1</a:t>
            </a:r>
            <a:r>
              <a:rPr lang="en-IN" sz="2400" cap="none" dirty="0" smtClean="0"/>
              <a:t>, A</a:t>
            </a:r>
            <a:r>
              <a:rPr lang="en-IN" sz="2400" cap="none" baseline="-25000" dirty="0" smtClean="0"/>
              <a:t>2</a:t>
            </a:r>
            <a:r>
              <a:rPr lang="en-IN" sz="2400" cap="none" dirty="0" smtClean="0"/>
              <a:t>, and A</a:t>
            </a:r>
            <a:r>
              <a:rPr lang="en-IN" sz="2400" cap="none" baseline="-25000" dirty="0" smtClean="0"/>
              <a:t>3</a:t>
            </a:r>
            <a:r>
              <a:rPr lang="en-IN" sz="2400" cap="none" dirty="0" smtClean="0"/>
              <a:t>, 2 selection lines, i.e., S</a:t>
            </a:r>
            <a:r>
              <a:rPr lang="en-IN" sz="2400" cap="none" baseline="-25000" dirty="0" smtClean="0"/>
              <a:t>0</a:t>
            </a:r>
            <a:r>
              <a:rPr lang="en-IN" sz="2400" cap="none" dirty="0" smtClean="0"/>
              <a:t> and S</a:t>
            </a:r>
            <a:r>
              <a:rPr lang="en-IN" sz="2400" cap="none" baseline="-25000" dirty="0" smtClean="0"/>
              <a:t>1</a:t>
            </a:r>
            <a:r>
              <a:rPr lang="en-IN" sz="2400" cap="none" dirty="0" smtClean="0"/>
              <a:t> and single output, i.e., Y. </a:t>
            </a:r>
          </a:p>
          <a:p>
            <a:r>
              <a:rPr lang="en-IN" sz="2400" cap="none" dirty="0" smtClean="0"/>
              <a:t>On the basis of the combination of inputs that are present at the selection lines S</a:t>
            </a:r>
            <a:r>
              <a:rPr lang="en-IN" sz="2400" cap="none" baseline="30000" dirty="0" smtClean="0"/>
              <a:t>0</a:t>
            </a:r>
            <a:r>
              <a:rPr lang="en-IN" sz="2400" cap="none" dirty="0" smtClean="0"/>
              <a:t> and S</a:t>
            </a:r>
            <a:r>
              <a:rPr lang="en-IN" sz="2400" cap="none" baseline="-25000" dirty="0" smtClean="0"/>
              <a:t>1</a:t>
            </a:r>
            <a:r>
              <a:rPr lang="en-IN" sz="2400" cap="none" dirty="0" smtClean="0"/>
              <a:t>, one of these 4 inputs are connected to the output.</a:t>
            </a: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59</a:t>
            </a:fld>
            <a:endParaRPr lang="en-US" dirty="0"/>
          </a:p>
        </p:txBody>
      </p:sp>
      <p:sp>
        <p:nvSpPr>
          <p:cNvPr id="2" name="Title 1"/>
          <p:cNvSpPr>
            <a:spLocks noGrp="1"/>
          </p:cNvSpPr>
          <p:nvPr>
            <p:ph type="title"/>
          </p:nvPr>
        </p:nvSpPr>
        <p:spPr>
          <a:xfrm>
            <a:off x="913775" y="618518"/>
            <a:ext cx="10364451" cy="952706"/>
          </a:xfrm>
        </p:spPr>
        <p:txBody>
          <a:bodyPr/>
          <a:lstStyle/>
          <a:p>
            <a:r>
              <a:rPr lang="en-IN" dirty="0"/>
              <a:t>4×1 </a:t>
            </a:r>
            <a:r>
              <a:rPr lang="en-IN" dirty="0" smtClean="0"/>
              <a:t>Multiplexer</a:t>
            </a:r>
            <a:endParaRPr lang="en-IN" dirty="0"/>
          </a:p>
        </p:txBody>
      </p:sp>
    </p:spTree>
    <p:extLst>
      <p:ext uri="{BB962C8B-B14F-4D97-AF65-F5344CB8AC3E}">
        <p14:creationId xmlns:p14="http://schemas.microsoft.com/office/powerpoint/2010/main" xmlns="" val="185828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460567"/>
            <a:ext cx="9601196" cy="3415301"/>
          </a:xfrm>
        </p:spPr>
        <p:txBody>
          <a:bodyPr/>
          <a:lstStyle/>
          <a:p>
            <a:r>
              <a:rPr lang="en-IN" dirty="0"/>
              <a:t>The inverter circuit inverts the logic sense of a binary signal. It produces the NOT, or complement, function.</a:t>
            </a:r>
          </a:p>
          <a:p>
            <a:r>
              <a:rPr lang="en-IN" dirty="0"/>
              <a:t>The algebraic symbol used for the logic complement is either a prime or a bar over the variable </a:t>
            </a:r>
            <a:r>
              <a:rPr lang="en-IN" dirty="0" smtClean="0"/>
              <a:t>symbol, </a:t>
            </a:r>
            <a:r>
              <a:rPr lang="en-IN" dirty="0" err="1" smtClean="0"/>
              <a:t>ie</a:t>
            </a:r>
            <a:r>
              <a:rPr lang="en-IN" dirty="0" smtClean="0"/>
              <a:t>., F=A’</a:t>
            </a:r>
            <a:endParaRPr lang="en-IN" dirty="0"/>
          </a:p>
          <a:p>
            <a:pPr marL="0" indent="0">
              <a:buNone/>
            </a:pPr>
            <a:endParaRPr lang="en-IN" dirty="0"/>
          </a:p>
        </p:txBody>
      </p:sp>
      <p:sp>
        <p:nvSpPr>
          <p:cNvPr id="7" name="Slide Number Placeholder 6"/>
          <p:cNvSpPr>
            <a:spLocks noGrp="1"/>
          </p:cNvSpPr>
          <p:nvPr>
            <p:ph type="sldNum" sz="quarter" idx="12"/>
          </p:nvPr>
        </p:nvSpPr>
        <p:spPr/>
        <p:txBody>
          <a:bodyPr/>
          <a:lstStyle/>
          <a:p>
            <a:fld id="{E97799C9-84D9-46D2-A11E-BCF8A720529D}" type="slidenum">
              <a:rPr lang="en-US" smtClean="0"/>
              <a:pPr/>
              <a:t>6</a:t>
            </a:fld>
            <a:endParaRPr lang="en-US" dirty="0"/>
          </a:p>
        </p:txBody>
      </p:sp>
      <p:sp>
        <p:nvSpPr>
          <p:cNvPr id="2" name="Title 1"/>
          <p:cNvSpPr>
            <a:spLocks noGrp="1"/>
          </p:cNvSpPr>
          <p:nvPr>
            <p:ph type="title"/>
          </p:nvPr>
        </p:nvSpPr>
        <p:spPr/>
        <p:txBody>
          <a:bodyPr/>
          <a:lstStyle/>
          <a:p>
            <a:r>
              <a:rPr lang="en-IN" dirty="0"/>
              <a:t>NOT </a:t>
            </a:r>
            <a:r>
              <a:rPr lang="en-IN" dirty="0" smtClean="0"/>
              <a:t>(INVERTER) GATE</a:t>
            </a:r>
            <a:endParaRPr lang="en-IN" dirty="0"/>
          </a:p>
        </p:txBody>
      </p:sp>
      <p:pic>
        <p:nvPicPr>
          <p:cNvPr id="4" name="Picture 3"/>
          <p:cNvPicPr>
            <a:picLocks noChangeAspect="1"/>
          </p:cNvPicPr>
          <p:nvPr/>
        </p:nvPicPr>
        <p:blipFill>
          <a:blip r:embed="rId2"/>
          <a:stretch>
            <a:fillRect/>
          </a:stretch>
        </p:blipFill>
        <p:spPr>
          <a:xfrm>
            <a:off x="3984133" y="4237249"/>
            <a:ext cx="4893860" cy="1638619"/>
          </a:xfrm>
          <a:prstGeom prst="rect">
            <a:avLst/>
          </a:prstGeom>
        </p:spPr>
      </p:pic>
    </p:spTree>
    <p:extLst>
      <p:ext uri="{BB962C8B-B14F-4D97-AF65-F5344CB8AC3E}">
        <p14:creationId xmlns:p14="http://schemas.microsoft.com/office/powerpoint/2010/main" xmlns="" val="30162633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ultiplex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828800" y="2473325"/>
            <a:ext cx="3791419" cy="34099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60</a:t>
            </a:fld>
            <a:endParaRPr lang="en-US" dirty="0"/>
          </a:p>
        </p:txBody>
      </p:sp>
      <p:sp>
        <p:nvSpPr>
          <p:cNvPr id="2" name="Title 1"/>
          <p:cNvSpPr>
            <a:spLocks noGrp="1"/>
          </p:cNvSpPr>
          <p:nvPr>
            <p:ph type="title"/>
          </p:nvPr>
        </p:nvSpPr>
        <p:spPr/>
        <p:txBody>
          <a:bodyPr/>
          <a:lstStyle/>
          <a:p>
            <a:r>
              <a:rPr lang="en-IN" dirty="0" smtClean="0"/>
              <a:t>Block diagram &amp; truth table</a:t>
            </a:r>
            <a:endParaRPr lang="en-IN" dirty="0"/>
          </a:p>
        </p:txBody>
      </p:sp>
      <p:pic>
        <p:nvPicPr>
          <p:cNvPr id="4100" name="Picture 4" descr="Multiplex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92912" y="2602114"/>
            <a:ext cx="2969274" cy="29100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88896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996226"/>
            <a:ext cx="5177933" cy="3794974"/>
          </a:xfrm>
          <a:prstGeom prst="rect">
            <a:avLst/>
          </a:prstGeom>
        </p:spPr>
        <p:txBody>
          <a:bodyPr/>
          <a:lstStyle/>
          <a:p>
            <a:r>
              <a:rPr lang="en-IN" sz="2400" cap="none" dirty="0" smtClean="0"/>
              <a:t>The logical expression of the term Y is as follows:</a:t>
            </a:r>
          </a:p>
          <a:p>
            <a:r>
              <a:rPr lang="en-IN" sz="2400" cap="none" dirty="0" smtClean="0"/>
              <a:t>Y=S</a:t>
            </a:r>
            <a:r>
              <a:rPr lang="en-IN" sz="2400" cap="none" baseline="-25000" dirty="0" smtClean="0"/>
              <a:t>1</a:t>
            </a:r>
            <a:r>
              <a:rPr lang="en-IN" sz="2400" cap="none" dirty="0" smtClean="0"/>
              <a:t>' S</a:t>
            </a:r>
            <a:r>
              <a:rPr lang="en-IN" sz="2400" cap="none" baseline="-25000" dirty="0" smtClean="0"/>
              <a:t>0</a:t>
            </a:r>
            <a:r>
              <a:rPr lang="en-IN" sz="2400" cap="none" dirty="0" smtClean="0"/>
              <a:t>' A</a:t>
            </a:r>
            <a:r>
              <a:rPr lang="en-IN" sz="2400" cap="none" baseline="-25000" dirty="0" smtClean="0"/>
              <a:t>0</a:t>
            </a:r>
            <a:r>
              <a:rPr lang="en-IN" sz="2400" cap="none" dirty="0" smtClean="0"/>
              <a:t>+S</a:t>
            </a:r>
            <a:r>
              <a:rPr lang="en-IN" sz="2400" cap="none" baseline="-25000" dirty="0" smtClean="0"/>
              <a:t>1</a:t>
            </a:r>
            <a:r>
              <a:rPr lang="en-IN" sz="2400" cap="none" dirty="0" smtClean="0"/>
              <a:t>' S</a:t>
            </a:r>
            <a:r>
              <a:rPr lang="en-IN" sz="2400" cap="none" baseline="-25000" dirty="0" smtClean="0"/>
              <a:t>0</a:t>
            </a:r>
            <a:r>
              <a:rPr lang="en-IN" sz="2400" cap="none" dirty="0" smtClean="0"/>
              <a:t> A</a:t>
            </a:r>
            <a:r>
              <a:rPr lang="en-IN" sz="2400" cap="none" baseline="-25000" dirty="0" smtClean="0"/>
              <a:t>1</a:t>
            </a:r>
            <a:r>
              <a:rPr lang="en-IN" sz="2400" cap="none" dirty="0" smtClean="0"/>
              <a:t>+S</a:t>
            </a:r>
            <a:r>
              <a:rPr lang="en-IN" sz="2400" cap="none" baseline="-25000" dirty="0" smtClean="0"/>
              <a:t>1</a:t>
            </a:r>
            <a:r>
              <a:rPr lang="en-IN" sz="2400" cap="none" dirty="0" smtClean="0"/>
              <a:t> S</a:t>
            </a:r>
            <a:r>
              <a:rPr lang="en-IN" sz="2400" cap="none" baseline="-25000" dirty="0" smtClean="0"/>
              <a:t>0</a:t>
            </a:r>
            <a:r>
              <a:rPr lang="en-IN" sz="2400" cap="none" dirty="0" smtClean="0"/>
              <a:t>' A</a:t>
            </a:r>
            <a:r>
              <a:rPr lang="en-IN" sz="2400" cap="none" baseline="-25000" dirty="0" smtClean="0"/>
              <a:t>2</a:t>
            </a:r>
            <a:r>
              <a:rPr lang="en-IN" sz="2400" cap="none" dirty="0" smtClean="0"/>
              <a:t>+S</a:t>
            </a:r>
            <a:r>
              <a:rPr lang="en-IN" sz="2400" cap="none" baseline="-25000" dirty="0" smtClean="0"/>
              <a:t>1</a:t>
            </a:r>
            <a:r>
              <a:rPr lang="en-IN" sz="2400" cap="none" dirty="0" smtClean="0"/>
              <a:t> S</a:t>
            </a:r>
            <a:r>
              <a:rPr lang="en-IN" sz="2400" cap="none" baseline="-25000" dirty="0" smtClean="0"/>
              <a:t>0</a:t>
            </a:r>
            <a:r>
              <a:rPr lang="en-IN" sz="2400" cap="none" dirty="0" smtClean="0"/>
              <a:t> A</a:t>
            </a:r>
            <a:r>
              <a:rPr lang="en-IN" sz="2400" cap="none" baseline="-25000" dirty="0" smtClean="0"/>
              <a:t>3</a:t>
            </a:r>
            <a:endParaRPr lang="en-IN" sz="2400" cap="none" dirty="0" smtClean="0"/>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61</a:t>
            </a:fld>
            <a:endParaRPr lang="en-US" dirty="0"/>
          </a:p>
        </p:txBody>
      </p:sp>
      <p:sp>
        <p:nvSpPr>
          <p:cNvPr id="2" name="Title 1"/>
          <p:cNvSpPr>
            <a:spLocks noGrp="1"/>
          </p:cNvSpPr>
          <p:nvPr>
            <p:ph type="title"/>
          </p:nvPr>
        </p:nvSpPr>
        <p:spPr/>
        <p:txBody>
          <a:bodyPr/>
          <a:lstStyle/>
          <a:p>
            <a:r>
              <a:rPr lang="en-IN" dirty="0" smtClean="0"/>
              <a:t>Logic circuit</a:t>
            </a:r>
            <a:endParaRPr lang="en-IN" dirty="0"/>
          </a:p>
        </p:txBody>
      </p:sp>
      <p:sp>
        <p:nvSpPr>
          <p:cNvPr id="7" name="AutoShape 2" descr="Multiplex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5124" name="Picture 4" descr="Multiplex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87603" y="1996226"/>
            <a:ext cx="5715000" cy="35903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86112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2372333"/>
          </a:xfrm>
          <a:prstGeom prst="rect">
            <a:avLst/>
          </a:prstGeom>
        </p:spPr>
        <p:txBody>
          <a:bodyPr>
            <a:normAutofit/>
          </a:bodyPr>
          <a:lstStyle/>
          <a:p>
            <a:r>
              <a:rPr lang="en-IN" sz="2400" cap="none" dirty="0" smtClean="0"/>
              <a:t>In the 8 to 1 multiplexer, there are total eight inputs, i.e., A</a:t>
            </a:r>
            <a:r>
              <a:rPr lang="en-IN" sz="2400" cap="none" baseline="-25000" dirty="0" smtClean="0"/>
              <a:t>0</a:t>
            </a:r>
            <a:r>
              <a:rPr lang="en-IN" sz="2400" cap="none" dirty="0" smtClean="0"/>
              <a:t>, A</a:t>
            </a:r>
            <a:r>
              <a:rPr lang="en-IN" sz="2400" cap="none" baseline="-25000" dirty="0" smtClean="0"/>
              <a:t>1</a:t>
            </a:r>
            <a:r>
              <a:rPr lang="en-IN" sz="2400" cap="none" dirty="0" smtClean="0"/>
              <a:t>, A</a:t>
            </a:r>
            <a:r>
              <a:rPr lang="en-IN" sz="2400" cap="none" baseline="-25000" dirty="0" smtClean="0"/>
              <a:t>2</a:t>
            </a:r>
            <a:r>
              <a:rPr lang="en-IN" sz="2400" cap="none" dirty="0" smtClean="0"/>
              <a:t>, A</a:t>
            </a:r>
            <a:r>
              <a:rPr lang="en-IN" sz="2400" cap="none" baseline="-25000" dirty="0" smtClean="0"/>
              <a:t>3</a:t>
            </a:r>
            <a:r>
              <a:rPr lang="en-IN" sz="2400" cap="none" dirty="0" smtClean="0"/>
              <a:t>, A</a:t>
            </a:r>
            <a:r>
              <a:rPr lang="en-IN" sz="2400" cap="none" baseline="-25000" dirty="0" smtClean="0"/>
              <a:t>4</a:t>
            </a:r>
            <a:r>
              <a:rPr lang="en-IN" sz="2400" cap="none" dirty="0" smtClean="0"/>
              <a:t>, A</a:t>
            </a:r>
            <a:r>
              <a:rPr lang="en-IN" sz="2400" cap="none" baseline="-25000" dirty="0" smtClean="0"/>
              <a:t>5</a:t>
            </a:r>
            <a:r>
              <a:rPr lang="en-IN" sz="2400" cap="none" dirty="0" smtClean="0"/>
              <a:t>, A</a:t>
            </a:r>
            <a:r>
              <a:rPr lang="en-IN" sz="2400" cap="none" baseline="-25000" dirty="0" smtClean="0"/>
              <a:t>6</a:t>
            </a:r>
            <a:r>
              <a:rPr lang="en-IN" sz="2400" cap="none" dirty="0" smtClean="0"/>
              <a:t>, and A</a:t>
            </a:r>
            <a:r>
              <a:rPr lang="en-IN" sz="2400" cap="none" baseline="-25000" dirty="0" smtClean="0"/>
              <a:t>7</a:t>
            </a:r>
            <a:r>
              <a:rPr lang="en-IN" sz="2400" cap="none" dirty="0" smtClean="0"/>
              <a:t>, 3 selection lines, i.e., S</a:t>
            </a:r>
            <a:r>
              <a:rPr lang="en-IN" sz="2400" cap="none" baseline="-25000" dirty="0" smtClean="0"/>
              <a:t>0</a:t>
            </a:r>
            <a:r>
              <a:rPr lang="en-IN" sz="2400" cap="none" dirty="0" smtClean="0"/>
              <a:t>, s</a:t>
            </a:r>
            <a:r>
              <a:rPr lang="en-IN" sz="2400" cap="none" baseline="-25000" dirty="0" smtClean="0"/>
              <a:t>1</a:t>
            </a:r>
            <a:r>
              <a:rPr lang="en-IN" sz="2400" cap="none" dirty="0" smtClean="0"/>
              <a:t>and S</a:t>
            </a:r>
            <a:r>
              <a:rPr lang="en-IN" sz="2400" cap="none" baseline="-25000" dirty="0" smtClean="0"/>
              <a:t>2</a:t>
            </a:r>
            <a:r>
              <a:rPr lang="en-IN" sz="2400" cap="none" dirty="0" smtClean="0"/>
              <a:t> and single output, i.e., Y. </a:t>
            </a:r>
          </a:p>
          <a:p>
            <a:r>
              <a:rPr lang="en-IN" sz="2400" cap="none" dirty="0" smtClean="0"/>
              <a:t>On the basis of the combination of inputs that are present at the selection lines S</a:t>
            </a:r>
            <a:r>
              <a:rPr lang="en-IN" sz="2400" cap="none" baseline="30000" dirty="0" smtClean="0"/>
              <a:t>0</a:t>
            </a:r>
            <a:r>
              <a:rPr lang="en-IN" sz="2400" cap="none" dirty="0" smtClean="0"/>
              <a:t>, S</a:t>
            </a:r>
            <a:r>
              <a:rPr lang="en-IN" sz="2400" cap="none" baseline="30000" dirty="0" smtClean="0"/>
              <a:t>1, </a:t>
            </a:r>
            <a:r>
              <a:rPr lang="en-IN" sz="2400" cap="none" dirty="0" smtClean="0"/>
              <a:t>and S</a:t>
            </a:r>
            <a:r>
              <a:rPr lang="en-IN" sz="2400" cap="none" baseline="-25000" dirty="0" smtClean="0"/>
              <a:t>2</a:t>
            </a:r>
            <a:r>
              <a:rPr lang="en-IN" sz="2400" cap="none" dirty="0" smtClean="0"/>
              <a:t>, one of these 8 inputs are connected to the output.</a:t>
            </a: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62</a:t>
            </a:fld>
            <a:endParaRPr lang="en-US" dirty="0"/>
          </a:p>
        </p:txBody>
      </p:sp>
      <p:sp>
        <p:nvSpPr>
          <p:cNvPr id="2" name="Title 1"/>
          <p:cNvSpPr>
            <a:spLocks noGrp="1"/>
          </p:cNvSpPr>
          <p:nvPr>
            <p:ph type="title"/>
          </p:nvPr>
        </p:nvSpPr>
        <p:spPr>
          <a:xfrm>
            <a:off x="913775" y="618517"/>
            <a:ext cx="10364451" cy="1210283"/>
          </a:xfrm>
        </p:spPr>
        <p:txBody>
          <a:bodyPr/>
          <a:lstStyle/>
          <a:p>
            <a:r>
              <a:rPr lang="en-IN" dirty="0"/>
              <a:t>8 to 1 </a:t>
            </a:r>
            <a:r>
              <a:rPr lang="en-IN" dirty="0" smtClean="0"/>
              <a:t>Multiplexer</a:t>
            </a:r>
            <a:endParaRPr lang="en-IN" dirty="0"/>
          </a:p>
        </p:txBody>
      </p:sp>
    </p:spTree>
    <p:extLst>
      <p:ext uri="{BB962C8B-B14F-4D97-AF65-F5344CB8AC3E}">
        <p14:creationId xmlns:p14="http://schemas.microsoft.com/office/powerpoint/2010/main" xmlns="" val="28662555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ultiplex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571741" y="1605344"/>
            <a:ext cx="5048518" cy="427793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63</a:t>
            </a:fld>
            <a:endParaRPr lang="en-US" dirty="0"/>
          </a:p>
        </p:txBody>
      </p:sp>
      <p:sp>
        <p:nvSpPr>
          <p:cNvPr id="2" name="Title 1"/>
          <p:cNvSpPr>
            <a:spLocks noGrp="1"/>
          </p:cNvSpPr>
          <p:nvPr>
            <p:ph type="title"/>
          </p:nvPr>
        </p:nvSpPr>
        <p:spPr>
          <a:xfrm>
            <a:off x="913775" y="618518"/>
            <a:ext cx="10364451" cy="759522"/>
          </a:xfrm>
        </p:spPr>
        <p:txBody>
          <a:bodyPr>
            <a:normAutofit/>
          </a:bodyPr>
          <a:lstStyle/>
          <a:p>
            <a:r>
              <a:rPr lang="en-IN" dirty="0" smtClean="0"/>
              <a:t>Block diagram</a:t>
            </a:r>
            <a:endParaRPr lang="en-IN" dirty="0"/>
          </a:p>
        </p:txBody>
      </p:sp>
    </p:spTree>
    <p:extLst>
      <p:ext uri="{BB962C8B-B14F-4D97-AF65-F5344CB8AC3E}">
        <p14:creationId xmlns:p14="http://schemas.microsoft.com/office/powerpoint/2010/main" xmlns="" val="28315442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ultiplex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812147" y="1970468"/>
            <a:ext cx="5177308" cy="371833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64</a:t>
            </a:fld>
            <a:endParaRPr lang="en-US" dirty="0"/>
          </a:p>
        </p:txBody>
      </p:sp>
      <p:sp>
        <p:nvSpPr>
          <p:cNvPr id="2" name="Title 1"/>
          <p:cNvSpPr>
            <a:spLocks noGrp="1"/>
          </p:cNvSpPr>
          <p:nvPr>
            <p:ph type="title"/>
          </p:nvPr>
        </p:nvSpPr>
        <p:spPr/>
        <p:txBody>
          <a:bodyPr/>
          <a:lstStyle/>
          <a:p>
            <a:r>
              <a:rPr lang="en-IN" dirty="0" smtClean="0"/>
              <a:t>Truth table</a:t>
            </a:r>
            <a:endParaRPr lang="en-IN" dirty="0"/>
          </a:p>
        </p:txBody>
      </p:sp>
    </p:spTree>
    <p:extLst>
      <p:ext uri="{BB962C8B-B14F-4D97-AF65-F5344CB8AC3E}">
        <p14:creationId xmlns:p14="http://schemas.microsoft.com/office/powerpoint/2010/main" xmlns="" val="26488135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704563"/>
            <a:ext cx="10548424" cy="2640169"/>
          </a:xfrm>
          <a:prstGeom prst="rect">
            <a:avLst/>
          </a:prstGeom>
        </p:spPr>
        <p:txBody>
          <a:bodyPr>
            <a:normAutofit/>
          </a:bodyPr>
          <a:lstStyle/>
          <a:p>
            <a:r>
              <a:rPr lang="en-IN" sz="2400" cap="none" dirty="0" smtClean="0"/>
              <a:t>The logical expression of the term Y is as follows:</a:t>
            </a:r>
          </a:p>
          <a:p>
            <a:r>
              <a:rPr lang="en-IN" sz="2400" dirty="0" smtClean="0"/>
              <a:t>Y=S0</a:t>
            </a:r>
            <a:r>
              <a:rPr lang="en-IN" sz="2400" dirty="0"/>
              <a:t>'.S1'.S2'.</a:t>
            </a:r>
            <a:r>
              <a:rPr lang="en-IN" sz="2400" dirty="0" smtClean="0"/>
              <a:t>A0 + S0.S1</a:t>
            </a:r>
            <a:r>
              <a:rPr lang="en-IN" sz="2400" dirty="0"/>
              <a:t>'.S2'.</a:t>
            </a:r>
            <a:r>
              <a:rPr lang="en-IN" sz="2400" dirty="0" smtClean="0"/>
              <a:t>A1 + S0</a:t>
            </a:r>
            <a:r>
              <a:rPr lang="en-IN" sz="2400" dirty="0"/>
              <a:t>'.S1.S2'.</a:t>
            </a:r>
            <a:r>
              <a:rPr lang="en-IN" sz="2400" dirty="0" smtClean="0"/>
              <a:t>A2 + S0.S1.S2</a:t>
            </a:r>
            <a:r>
              <a:rPr lang="en-IN" sz="2400" dirty="0"/>
              <a:t>'.</a:t>
            </a:r>
            <a:r>
              <a:rPr lang="en-IN" sz="2400" dirty="0" smtClean="0"/>
              <a:t>A3 + S0</a:t>
            </a:r>
            <a:r>
              <a:rPr lang="en-IN" sz="2400" dirty="0"/>
              <a:t>'.S1'.S2 </a:t>
            </a:r>
            <a:r>
              <a:rPr lang="en-IN" sz="2400" dirty="0" smtClean="0"/>
              <a:t>A4 + S0.S1</a:t>
            </a:r>
            <a:r>
              <a:rPr lang="en-IN" sz="2400" dirty="0"/>
              <a:t>'.S2 </a:t>
            </a:r>
            <a:r>
              <a:rPr lang="en-IN" sz="2400" dirty="0" smtClean="0"/>
              <a:t>A5 + S0</a:t>
            </a:r>
            <a:r>
              <a:rPr lang="en-IN" sz="2400" dirty="0"/>
              <a:t>'.S1.S2 .</a:t>
            </a:r>
            <a:r>
              <a:rPr lang="en-IN" sz="2400" dirty="0" smtClean="0"/>
              <a:t>A6 + S0.S1.S3.A7</a:t>
            </a:r>
          </a:p>
          <a:p>
            <a:pPr marL="0" indent="0">
              <a:buNone/>
            </a:pPr>
            <a:endParaRPr lang="en-IN" sz="24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65</a:t>
            </a:fld>
            <a:endParaRPr lang="en-US" dirty="0"/>
          </a:p>
        </p:txBody>
      </p:sp>
      <p:sp>
        <p:nvSpPr>
          <p:cNvPr id="2" name="Title 1"/>
          <p:cNvSpPr>
            <a:spLocks noGrp="1"/>
          </p:cNvSpPr>
          <p:nvPr>
            <p:ph type="title"/>
          </p:nvPr>
        </p:nvSpPr>
        <p:spPr/>
        <p:txBody>
          <a:bodyPr/>
          <a:lstStyle/>
          <a:p>
            <a:r>
              <a:rPr lang="en-IN" dirty="0" smtClean="0"/>
              <a:t>Logical expression</a:t>
            </a:r>
            <a:endParaRPr lang="en-IN" dirty="0"/>
          </a:p>
        </p:txBody>
      </p:sp>
    </p:spTree>
    <p:extLst>
      <p:ext uri="{BB962C8B-B14F-4D97-AF65-F5344CB8AC3E}">
        <p14:creationId xmlns:p14="http://schemas.microsoft.com/office/powerpoint/2010/main" xmlns="" val="14479199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ultiplex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846231" y="1495871"/>
            <a:ext cx="6761407" cy="457007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66</a:t>
            </a:fld>
            <a:endParaRPr lang="en-US" dirty="0"/>
          </a:p>
        </p:txBody>
      </p:sp>
      <p:sp>
        <p:nvSpPr>
          <p:cNvPr id="2" name="Title 1"/>
          <p:cNvSpPr>
            <a:spLocks noGrp="1"/>
          </p:cNvSpPr>
          <p:nvPr>
            <p:ph type="title"/>
          </p:nvPr>
        </p:nvSpPr>
        <p:spPr>
          <a:xfrm>
            <a:off x="913775" y="618518"/>
            <a:ext cx="10364451" cy="604976"/>
          </a:xfrm>
        </p:spPr>
        <p:txBody>
          <a:bodyPr>
            <a:normAutofit fontScale="90000"/>
          </a:bodyPr>
          <a:lstStyle/>
          <a:p>
            <a:r>
              <a:rPr lang="en-IN" dirty="0" smtClean="0"/>
              <a:t>Logic circuit</a:t>
            </a:r>
            <a:endParaRPr lang="en-IN" dirty="0"/>
          </a:p>
        </p:txBody>
      </p:sp>
    </p:spTree>
    <p:extLst>
      <p:ext uri="{BB962C8B-B14F-4D97-AF65-F5344CB8AC3E}">
        <p14:creationId xmlns:p14="http://schemas.microsoft.com/office/powerpoint/2010/main" xmlns="" val="5633714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970468"/>
            <a:ext cx="10363826" cy="3820731"/>
          </a:xfrm>
          <a:prstGeom prst="rect">
            <a:avLst/>
          </a:prstGeom>
        </p:spPr>
        <p:txBody>
          <a:bodyPr>
            <a:normAutofit/>
          </a:bodyPr>
          <a:lstStyle/>
          <a:p>
            <a:r>
              <a:rPr lang="en-IN" sz="2400" cap="none" dirty="0" smtClean="0"/>
              <a:t>We can implement the 8</a:t>
            </a:r>
            <a:r>
              <a:rPr lang="en-IN" sz="2400" b="1" cap="none" dirty="0" smtClean="0"/>
              <a:t>×</a:t>
            </a:r>
            <a:r>
              <a:rPr lang="en-IN" sz="2400" cap="none" dirty="0" smtClean="0"/>
              <a:t>1 multiplexer using a lower order multiplexer. </a:t>
            </a:r>
          </a:p>
          <a:p>
            <a:r>
              <a:rPr lang="en-IN" sz="2400" cap="none" dirty="0" smtClean="0"/>
              <a:t>To implement the 8</a:t>
            </a:r>
            <a:r>
              <a:rPr lang="en-IN" sz="2400" b="1" cap="none" dirty="0" smtClean="0"/>
              <a:t>×</a:t>
            </a:r>
            <a:r>
              <a:rPr lang="en-IN" sz="2400" cap="none" dirty="0" smtClean="0"/>
              <a:t>1 multiplexer, we need two 4</a:t>
            </a:r>
            <a:r>
              <a:rPr lang="en-IN" sz="2400" b="1" cap="none" dirty="0" smtClean="0"/>
              <a:t>×</a:t>
            </a:r>
            <a:r>
              <a:rPr lang="en-IN" sz="2400" cap="none" dirty="0" smtClean="0"/>
              <a:t>1 multiplexers and one 2</a:t>
            </a:r>
            <a:r>
              <a:rPr lang="en-IN" sz="2400" b="1" cap="none" dirty="0" smtClean="0"/>
              <a:t>×</a:t>
            </a:r>
            <a:r>
              <a:rPr lang="en-IN" sz="2400" cap="none" dirty="0" smtClean="0"/>
              <a:t>1 multiplexer. </a:t>
            </a:r>
          </a:p>
          <a:p>
            <a:r>
              <a:rPr lang="en-IN" sz="2400" cap="none" dirty="0" smtClean="0"/>
              <a:t>For getting 8 data inputs, we need two 4</a:t>
            </a:r>
            <a:r>
              <a:rPr lang="en-IN" sz="2400" b="1" cap="none" dirty="0" smtClean="0"/>
              <a:t>×</a:t>
            </a:r>
            <a:r>
              <a:rPr lang="en-IN" sz="2400" cap="none" dirty="0" smtClean="0"/>
              <a:t>1 multiplexers. The 4</a:t>
            </a:r>
            <a:r>
              <a:rPr lang="en-IN" sz="2400" b="1" cap="none" dirty="0" smtClean="0"/>
              <a:t>×</a:t>
            </a:r>
            <a:r>
              <a:rPr lang="en-IN" sz="2400" cap="none" dirty="0" smtClean="0"/>
              <a:t>1 multiplexer produces one output. </a:t>
            </a:r>
          </a:p>
          <a:p>
            <a:r>
              <a:rPr lang="en-IN" sz="2400" cap="none" dirty="0" smtClean="0"/>
              <a:t>So, in order to get the final output, we need a 2</a:t>
            </a:r>
            <a:r>
              <a:rPr lang="en-IN" sz="2400" b="1" cap="none" dirty="0" smtClean="0"/>
              <a:t>×</a:t>
            </a:r>
            <a:r>
              <a:rPr lang="en-IN" sz="2400" cap="none" dirty="0" smtClean="0"/>
              <a:t>1 multiplexer. </a:t>
            </a:r>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67</a:t>
            </a:fld>
            <a:endParaRPr lang="en-US" dirty="0"/>
          </a:p>
        </p:txBody>
      </p:sp>
      <p:sp>
        <p:nvSpPr>
          <p:cNvPr id="2" name="Title 1"/>
          <p:cNvSpPr>
            <a:spLocks noGrp="1"/>
          </p:cNvSpPr>
          <p:nvPr>
            <p:ph type="title"/>
          </p:nvPr>
        </p:nvSpPr>
        <p:spPr>
          <a:xfrm>
            <a:off x="913775" y="618518"/>
            <a:ext cx="10364451" cy="952706"/>
          </a:xfrm>
        </p:spPr>
        <p:txBody>
          <a:bodyPr>
            <a:normAutofit fontScale="90000"/>
          </a:bodyPr>
          <a:lstStyle/>
          <a:p>
            <a:r>
              <a:rPr lang="en-IN" dirty="0"/>
              <a:t>8 ×1 multiplexer using 4×1 and 2×1 </a:t>
            </a:r>
            <a:r>
              <a:rPr lang="en-IN" dirty="0" smtClean="0"/>
              <a:t>multiplexer</a:t>
            </a:r>
            <a:endParaRPr lang="en-IN" dirty="0"/>
          </a:p>
        </p:txBody>
      </p:sp>
    </p:spTree>
    <p:extLst>
      <p:ext uri="{BB962C8B-B14F-4D97-AF65-F5344CB8AC3E}">
        <p14:creationId xmlns:p14="http://schemas.microsoft.com/office/powerpoint/2010/main" xmlns="" val="5042112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ultiplex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3709987" y="1781969"/>
            <a:ext cx="4772025" cy="39243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68</a:t>
            </a:fld>
            <a:endParaRPr lang="en-US" dirty="0"/>
          </a:p>
        </p:txBody>
      </p:sp>
      <p:sp>
        <p:nvSpPr>
          <p:cNvPr id="2" name="Title 1"/>
          <p:cNvSpPr>
            <a:spLocks noGrp="1"/>
          </p:cNvSpPr>
          <p:nvPr>
            <p:ph type="title"/>
          </p:nvPr>
        </p:nvSpPr>
        <p:spPr>
          <a:xfrm>
            <a:off x="913775" y="618517"/>
            <a:ext cx="10364451" cy="888311"/>
          </a:xfrm>
        </p:spPr>
        <p:txBody>
          <a:bodyPr/>
          <a:lstStyle/>
          <a:p>
            <a:r>
              <a:rPr lang="en-IN" dirty="0" smtClean="0"/>
              <a:t>Block diagram</a:t>
            </a:r>
            <a:endParaRPr lang="en-IN" dirty="0"/>
          </a:p>
        </p:txBody>
      </p:sp>
    </p:spTree>
    <p:extLst>
      <p:ext uri="{BB962C8B-B14F-4D97-AF65-F5344CB8AC3E}">
        <p14:creationId xmlns:p14="http://schemas.microsoft.com/office/powerpoint/2010/main" xmlns="" val="316670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lstStyle/>
          <a:p>
            <a:r>
              <a:rPr lang="en-IN" sz="2400" cap="none" dirty="0" smtClean="0"/>
              <a:t>In the 16 to 1 multiplexer, there are total of 16 inputs, i.e., A</a:t>
            </a:r>
            <a:r>
              <a:rPr lang="en-IN" sz="2400" cap="none" baseline="-25000" dirty="0" smtClean="0"/>
              <a:t>0</a:t>
            </a:r>
            <a:r>
              <a:rPr lang="en-IN" sz="2400" cap="none" dirty="0" smtClean="0"/>
              <a:t>, A</a:t>
            </a:r>
            <a:r>
              <a:rPr lang="en-IN" sz="2400" cap="none" baseline="-25000" dirty="0" smtClean="0"/>
              <a:t>1</a:t>
            </a:r>
            <a:r>
              <a:rPr lang="en-IN" sz="2400" cap="none" dirty="0" smtClean="0"/>
              <a:t>, …, A</a:t>
            </a:r>
            <a:r>
              <a:rPr lang="en-IN" sz="2400" cap="none" baseline="-25000" dirty="0" smtClean="0"/>
              <a:t>16</a:t>
            </a:r>
            <a:r>
              <a:rPr lang="en-IN" sz="2400" cap="none" dirty="0" smtClean="0"/>
              <a:t>, 4 selection lines, i.e., S</a:t>
            </a:r>
            <a:r>
              <a:rPr lang="en-IN" sz="2400" cap="none" baseline="-25000" dirty="0" smtClean="0"/>
              <a:t>0</a:t>
            </a:r>
            <a:r>
              <a:rPr lang="en-IN" sz="2400" cap="none" dirty="0" smtClean="0"/>
              <a:t>, S</a:t>
            </a:r>
            <a:r>
              <a:rPr lang="en-IN" sz="2400" cap="none" baseline="-25000" dirty="0" smtClean="0"/>
              <a:t>1</a:t>
            </a:r>
            <a:r>
              <a:rPr lang="en-IN" sz="2400" cap="none" dirty="0" smtClean="0"/>
              <a:t>, S</a:t>
            </a:r>
            <a:r>
              <a:rPr lang="en-IN" sz="2400" cap="none" baseline="-25000" dirty="0" smtClean="0"/>
              <a:t>2</a:t>
            </a:r>
            <a:r>
              <a:rPr lang="en-IN" sz="2400" cap="none" dirty="0" smtClean="0"/>
              <a:t>, and S</a:t>
            </a:r>
            <a:r>
              <a:rPr lang="en-IN" sz="2400" cap="none" baseline="-25000" dirty="0" smtClean="0"/>
              <a:t>3</a:t>
            </a:r>
            <a:r>
              <a:rPr lang="en-IN" sz="2400" cap="none" dirty="0" smtClean="0"/>
              <a:t> and single output, i.e., Y. </a:t>
            </a:r>
          </a:p>
          <a:p>
            <a:r>
              <a:rPr lang="en-IN" sz="2400" cap="none" dirty="0" smtClean="0"/>
              <a:t>On the basis of the combination of inputs that are present at the selection lines S</a:t>
            </a:r>
            <a:r>
              <a:rPr lang="en-IN" sz="2400" cap="none" baseline="30000" dirty="0" smtClean="0"/>
              <a:t>0</a:t>
            </a:r>
            <a:r>
              <a:rPr lang="en-IN" sz="2400" cap="none" dirty="0" smtClean="0"/>
              <a:t>, S</a:t>
            </a:r>
            <a:r>
              <a:rPr lang="en-IN" sz="2400" cap="none" baseline="30000" dirty="0" smtClean="0"/>
              <a:t>1</a:t>
            </a:r>
            <a:r>
              <a:rPr lang="en-IN" sz="2400" cap="none" dirty="0" smtClean="0"/>
              <a:t>, and S</a:t>
            </a:r>
            <a:r>
              <a:rPr lang="en-IN" sz="2400" cap="none" baseline="-25000" dirty="0" smtClean="0"/>
              <a:t>2</a:t>
            </a:r>
            <a:r>
              <a:rPr lang="en-IN" sz="2400" cap="none" dirty="0" smtClean="0"/>
              <a:t>, one of these 16 inputs will be connected to the output</a:t>
            </a:r>
            <a:r>
              <a:rPr lang="en-IN" dirty="0" smtClean="0"/>
              <a:t>.</a:t>
            </a:r>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69</a:t>
            </a:fld>
            <a:endParaRPr lang="en-US" dirty="0"/>
          </a:p>
        </p:txBody>
      </p:sp>
      <p:sp>
        <p:nvSpPr>
          <p:cNvPr id="2" name="Title 1"/>
          <p:cNvSpPr>
            <a:spLocks noGrp="1"/>
          </p:cNvSpPr>
          <p:nvPr>
            <p:ph type="title"/>
          </p:nvPr>
        </p:nvSpPr>
        <p:spPr>
          <a:xfrm>
            <a:off x="913775" y="618518"/>
            <a:ext cx="10364451" cy="875432"/>
          </a:xfrm>
        </p:spPr>
        <p:txBody>
          <a:bodyPr/>
          <a:lstStyle/>
          <a:p>
            <a:r>
              <a:rPr lang="en-IN" dirty="0"/>
              <a:t>16 to 1 </a:t>
            </a:r>
            <a:r>
              <a:rPr lang="en-IN" dirty="0" smtClean="0"/>
              <a:t>Multiplexer</a:t>
            </a:r>
            <a:endParaRPr lang="en-IN" dirty="0"/>
          </a:p>
        </p:txBody>
      </p:sp>
    </p:spTree>
    <p:extLst>
      <p:ext uri="{BB962C8B-B14F-4D97-AF65-F5344CB8AC3E}">
        <p14:creationId xmlns:p14="http://schemas.microsoft.com/office/powerpoint/2010/main" xmlns="" val="3332232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The NAND function is the complement of the AND function, as indicated by the graphic symbol, which consists of an AND graphic symbol followed by a small </a:t>
            </a:r>
            <a:r>
              <a:rPr lang="en-IN" dirty="0" smtClean="0"/>
              <a:t>circle, F=(A.B)’</a:t>
            </a:r>
            <a:endParaRPr lang="en-IN" dirty="0"/>
          </a:p>
          <a:p>
            <a:r>
              <a:rPr lang="en-IN" dirty="0"/>
              <a:t>The designation NAND is derived from the abbreviation of NOT-AND.</a:t>
            </a:r>
          </a:p>
          <a:p>
            <a:pPr marL="0" indent="0">
              <a:buNone/>
            </a:pPr>
            <a:r>
              <a:rPr lang="en-IN" dirty="0"/>
              <a:t/>
            </a:r>
            <a:br>
              <a:rPr lang="en-IN" dirty="0"/>
            </a:br>
            <a:endParaRPr lang="en-IN" dirty="0"/>
          </a:p>
        </p:txBody>
      </p:sp>
      <p:sp>
        <p:nvSpPr>
          <p:cNvPr id="7" name="Slide Number Placeholder 6"/>
          <p:cNvSpPr>
            <a:spLocks noGrp="1"/>
          </p:cNvSpPr>
          <p:nvPr>
            <p:ph type="sldNum" sz="quarter" idx="12"/>
          </p:nvPr>
        </p:nvSpPr>
        <p:spPr/>
        <p:txBody>
          <a:bodyPr/>
          <a:lstStyle/>
          <a:p>
            <a:fld id="{E97799C9-84D9-46D2-A11E-BCF8A720529D}" type="slidenum">
              <a:rPr lang="en-US" smtClean="0"/>
              <a:pPr/>
              <a:t>7</a:t>
            </a:fld>
            <a:endParaRPr lang="en-US" dirty="0"/>
          </a:p>
        </p:txBody>
      </p:sp>
      <p:sp>
        <p:nvSpPr>
          <p:cNvPr id="2" name="Title 1"/>
          <p:cNvSpPr>
            <a:spLocks noGrp="1"/>
          </p:cNvSpPr>
          <p:nvPr>
            <p:ph type="title"/>
          </p:nvPr>
        </p:nvSpPr>
        <p:spPr/>
        <p:txBody>
          <a:bodyPr/>
          <a:lstStyle/>
          <a:p>
            <a:r>
              <a:rPr lang="en-IN" dirty="0" smtClean="0"/>
              <a:t>NAND GATE</a:t>
            </a:r>
            <a:endParaRPr lang="en-IN" dirty="0"/>
          </a:p>
        </p:txBody>
      </p:sp>
      <p:pic>
        <p:nvPicPr>
          <p:cNvPr id="4" name="Picture 3"/>
          <p:cNvPicPr>
            <a:picLocks noChangeAspect="1"/>
          </p:cNvPicPr>
          <p:nvPr/>
        </p:nvPicPr>
        <p:blipFill>
          <a:blip r:embed="rId2"/>
          <a:stretch>
            <a:fillRect/>
          </a:stretch>
        </p:blipFill>
        <p:spPr>
          <a:xfrm>
            <a:off x="3836669" y="4216400"/>
            <a:ext cx="4791941" cy="2028825"/>
          </a:xfrm>
          <a:prstGeom prst="rect">
            <a:avLst/>
          </a:prstGeom>
        </p:spPr>
      </p:pic>
    </p:spTree>
    <p:extLst>
      <p:ext uri="{BB962C8B-B14F-4D97-AF65-F5344CB8AC3E}">
        <p14:creationId xmlns:p14="http://schemas.microsoft.com/office/powerpoint/2010/main" xmlns="" val="40881613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ultiplex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897747" y="1493949"/>
            <a:ext cx="6636912" cy="438932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70</a:t>
            </a:fld>
            <a:endParaRPr lang="en-US" dirty="0"/>
          </a:p>
        </p:txBody>
      </p:sp>
      <p:sp>
        <p:nvSpPr>
          <p:cNvPr id="2" name="Title 1"/>
          <p:cNvSpPr>
            <a:spLocks noGrp="1"/>
          </p:cNvSpPr>
          <p:nvPr>
            <p:ph type="title"/>
          </p:nvPr>
        </p:nvSpPr>
        <p:spPr>
          <a:xfrm>
            <a:off x="913775" y="618517"/>
            <a:ext cx="10364451" cy="733765"/>
          </a:xfrm>
        </p:spPr>
        <p:txBody>
          <a:bodyPr>
            <a:normAutofit/>
          </a:bodyPr>
          <a:lstStyle/>
          <a:p>
            <a:r>
              <a:rPr lang="en-IN" dirty="0" smtClean="0"/>
              <a:t>Block diagram</a:t>
            </a:r>
            <a:endParaRPr lang="en-IN" dirty="0"/>
          </a:p>
        </p:txBody>
      </p:sp>
    </p:spTree>
    <p:extLst>
      <p:ext uri="{BB962C8B-B14F-4D97-AF65-F5344CB8AC3E}">
        <p14:creationId xmlns:p14="http://schemas.microsoft.com/office/powerpoint/2010/main" xmlns="" val="29235543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ultiplex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241966" y="1326524"/>
            <a:ext cx="5808371" cy="505066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71</a:t>
            </a:fld>
            <a:endParaRPr lang="en-US" dirty="0"/>
          </a:p>
        </p:txBody>
      </p:sp>
      <p:sp>
        <p:nvSpPr>
          <p:cNvPr id="2" name="Title 1"/>
          <p:cNvSpPr>
            <a:spLocks noGrp="1"/>
          </p:cNvSpPr>
          <p:nvPr>
            <p:ph type="title"/>
          </p:nvPr>
        </p:nvSpPr>
        <p:spPr>
          <a:xfrm>
            <a:off x="913775" y="618518"/>
            <a:ext cx="10364451" cy="463308"/>
          </a:xfrm>
        </p:spPr>
        <p:txBody>
          <a:bodyPr>
            <a:normAutofit fontScale="90000"/>
          </a:bodyPr>
          <a:lstStyle/>
          <a:p>
            <a:r>
              <a:rPr lang="en-IN" dirty="0" smtClean="0"/>
              <a:t>Truth table</a:t>
            </a:r>
            <a:endParaRPr lang="en-IN" dirty="0"/>
          </a:p>
        </p:txBody>
      </p:sp>
    </p:spTree>
    <p:extLst>
      <p:ext uri="{BB962C8B-B14F-4D97-AF65-F5344CB8AC3E}">
        <p14:creationId xmlns:p14="http://schemas.microsoft.com/office/powerpoint/2010/main" xmlns="" val="6490862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3"/>
            <a:ext cx="10363826" cy="2346576"/>
          </a:xfrm>
          <a:prstGeom prst="rect">
            <a:avLst/>
          </a:prstGeom>
        </p:spPr>
        <p:txBody>
          <a:bodyPr>
            <a:normAutofit fontScale="85000" lnSpcReduction="10000"/>
          </a:bodyPr>
          <a:lstStyle/>
          <a:p>
            <a:r>
              <a:rPr lang="en-IN" dirty="0"/>
              <a:t>Y=A0.S0'.S1'.S2'.S3'+A1.S0'.S1'.S2 '.S3+A2.S0'.S1'.S2.S3'+A3.S0'.S1 '.S2.S3+A4.S0'.S1.S2'.S3'+A5.S0 '.S1.S2'.S3+A6.S1.S2.S3'+A7.S0 '.S1.S2.S3+A8.S0.S1'.S2'.S3'+A9 .S0.S1'.S2'.S3+Y10.S0.S1'.S2.S3 '+A11.S0.S1'.S2.S3+A12 S0.S1.S2 '.S3'+A13.S0.S1.S2'.S3+A14.S0.S1 .S2.S3'+A15.S0.S1.S2'.S3</a:t>
            </a:r>
          </a:p>
        </p:txBody>
      </p:sp>
      <p:sp>
        <p:nvSpPr>
          <p:cNvPr id="6" name="Slide Number Placeholder 5"/>
          <p:cNvSpPr>
            <a:spLocks noGrp="1"/>
          </p:cNvSpPr>
          <p:nvPr>
            <p:ph type="sldNum" sz="quarter" idx="12"/>
          </p:nvPr>
        </p:nvSpPr>
        <p:spPr/>
        <p:txBody>
          <a:bodyPr/>
          <a:lstStyle/>
          <a:p>
            <a:fld id="{6D22F896-40B5-4ADD-8801-0D06FADFA095}" type="slidenum">
              <a:rPr lang="en-US" smtClean="0"/>
              <a:pPr/>
              <a:t>72</a:t>
            </a:fld>
            <a:endParaRPr lang="en-US" dirty="0"/>
          </a:p>
        </p:txBody>
      </p:sp>
      <p:sp>
        <p:nvSpPr>
          <p:cNvPr id="2" name="Title 1"/>
          <p:cNvSpPr>
            <a:spLocks noGrp="1"/>
          </p:cNvSpPr>
          <p:nvPr>
            <p:ph type="title"/>
          </p:nvPr>
        </p:nvSpPr>
        <p:spPr/>
        <p:txBody>
          <a:bodyPr/>
          <a:lstStyle/>
          <a:p>
            <a:r>
              <a:rPr lang="en-IN" dirty="0" smtClean="0"/>
              <a:t>Logical expression</a:t>
            </a:r>
            <a:endParaRPr lang="en-IN" dirty="0"/>
          </a:p>
        </p:txBody>
      </p:sp>
    </p:spTree>
    <p:extLst>
      <p:ext uri="{BB962C8B-B14F-4D97-AF65-F5344CB8AC3E}">
        <p14:creationId xmlns:p14="http://schemas.microsoft.com/office/powerpoint/2010/main" xmlns="" val="27326063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ultiplex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704563" y="1410237"/>
            <a:ext cx="7315200" cy="483816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73</a:t>
            </a:fld>
            <a:endParaRPr lang="en-US" dirty="0"/>
          </a:p>
        </p:txBody>
      </p:sp>
      <p:sp>
        <p:nvSpPr>
          <p:cNvPr id="2" name="Title 1"/>
          <p:cNvSpPr>
            <a:spLocks noGrp="1"/>
          </p:cNvSpPr>
          <p:nvPr>
            <p:ph type="title"/>
          </p:nvPr>
        </p:nvSpPr>
        <p:spPr>
          <a:xfrm>
            <a:off x="913775" y="618517"/>
            <a:ext cx="10364451" cy="643613"/>
          </a:xfrm>
        </p:spPr>
        <p:txBody>
          <a:bodyPr>
            <a:normAutofit fontScale="90000"/>
          </a:bodyPr>
          <a:lstStyle/>
          <a:p>
            <a:r>
              <a:rPr lang="en-IN" dirty="0" smtClean="0"/>
              <a:t>Logic circuit</a:t>
            </a:r>
            <a:endParaRPr lang="en-IN" dirty="0"/>
          </a:p>
        </p:txBody>
      </p:sp>
    </p:spTree>
    <p:extLst>
      <p:ext uri="{BB962C8B-B14F-4D97-AF65-F5344CB8AC3E}">
        <p14:creationId xmlns:p14="http://schemas.microsoft.com/office/powerpoint/2010/main" xmlns="" val="14923832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805" y="1681657"/>
            <a:ext cx="10363826" cy="4155581"/>
          </a:xfrm>
          <a:prstGeom prst="rect">
            <a:avLst/>
          </a:prstGeom>
        </p:spPr>
        <p:txBody>
          <a:bodyPr>
            <a:noAutofit/>
          </a:bodyPr>
          <a:lstStyle/>
          <a:p>
            <a:r>
              <a:rPr lang="en-IN" sz="2400" cap="none" dirty="0" smtClean="0"/>
              <a:t>We can implement the 16×1 multiplexer using a lower order multiplexer. </a:t>
            </a:r>
          </a:p>
          <a:p>
            <a:r>
              <a:rPr lang="en-IN" sz="2400" cap="none" dirty="0" smtClean="0"/>
              <a:t>To implement the 8×1 multiplexer, we need two 8×1 multiplexers and one 2×1 multiplexer. </a:t>
            </a:r>
          </a:p>
          <a:p>
            <a:r>
              <a:rPr lang="en-IN" sz="2400" cap="none" dirty="0" smtClean="0"/>
              <a:t>The 8×1 multiplexer has 3 selection lines, 4 inputs, and 1 output. The 2×1 multiplexer has only 1 selection line.</a:t>
            </a:r>
          </a:p>
          <a:p>
            <a:r>
              <a:rPr lang="en-IN" sz="2400" cap="none" dirty="0" smtClean="0"/>
              <a:t>For getting 16 data inputs, we need two 8 ×1 multiplexers. The 8×1 multiplexer produces one output. </a:t>
            </a:r>
          </a:p>
          <a:p>
            <a:r>
              <a:rPr lang="en-IN" sz="2400" cap="none" dirty="0" smtClean="0"/>
              <a:t>So, in order to get the final output, we need a 2×1 multiplexer.</a:t>
            </a: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74</a:t>
            </a:fld>
            <a:endParaRPr lang="en-US" dirty="0"/>
          </a:p>
        </p:txBody>
      </p:sp>
      <p:sp>
        <p:nvSpPr>
          <p:cNvPr id="2" name="Title 1"/>
          <p:cNvSpPr>
            <a:spLocks noGrp="1"/>
          </p:cNvSpPr>
          <p:nvPr>
            <p:ph type="title"/>
          </p:nvPr>
        </p:nvSpPr>
        <p:spPr>
          <a:xfrm>
            <a:off x="913775" y="618518"/>
            <a:ext cx="10364451" cy="1017100"/>
          </a:xfrm>
        </p:spPr>
        <p:txBody>
          <a:bodyPr>
            <a:normAutofit fontScale="90000"/>
          </a:bodyPr>
          <a:lstStyle/>
          <a:p>
            <a:r>
              <a:rPr lang="en-IN" dirty="0"/>
              <a:t>16×1 multiplexer using 8×1 and 2×1 </a:t>
            </a:r>
            <a:r>
              <a:rPr lang="en-IN" dirty="0" smtClean="0"/>
              <a:t>multiplexer</a:t>
            </a:r>
            <a:endParaRPr lang="en-IN" dirty="0"/>
          </a:p>
        </p:txBody>
      </p:sp>
    </p:spTree>
    <p:extLst>
      <p:ext uri="{BB962C8B-B14F-4D97-AF65-F5344CB8AC3E}">
        <p14:creationId xmlns:p14="http://schemas.microsoft.com/office/powerpoint/2010/main" xmlns="" val="10356090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ultiplex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3786187" y="1862931"/>
            <a:ext cx="4619625" cy="37623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6D22F896-40B5-4ADD-8801-0D06FADFA095}" type="slidenum">
              <a:rPr lang="en-US" smtClean="0"/>
              <a:pPr/>
              <a:t>75</a:t>
            </a:fld>
            <a:endParaRPr lang="en-US" dirty="0"/>
          </a:p>
        </p:txBody>
      </p:sp>
      <p:sp>
        <p:nvSpPr>
          <p:cNvPr id="2" name="Title 1"/>
          <p:cNvSpPr>
            <a:spLocks noGrp="1"/>
          </p:cNvSpPr>
          <p:nvPr>
            <p:ph type="title"/>
          </p:nvPr>
        </p:nvSpPr>
        <p:spPr/>
        <p:txBody>
          <a:bodyPr/>
          <a:lstStyle/>
          <a:p>
            <a:r>
              <a:rPr lang="en-IN" dirty="0" smtClean="0"/>
              <a:t>Block diagram</a:t>
            </a:r>
            <a:endParaRPr lang="en-IN" dirty="0"/>
          </a:p>
        </p:txBody>
      </p:sp>
    </p:spTree>
    <p:extLst>
      <p:ext uri="{BB962C8B-B14F-4D97-AF65-F5344CB8AC3E}">
        <p14:creationId xmlns:p14="http://schemas.microsoft.com/office/powerpoint/2010/main" xmlns="" val="41683614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493950"/>
            <a:ext cx="10363826" cy="4297250"/>
          </a:xfrm>
          <a:prstGeom prst="rect">
            <a:avLst/>
          </a:prstGeom>
        </p:spPr>
        <p:txBody>
          <a:bodyPr/>
          <a:lstStyle/>
          <a:p>
            <a:r>
              <a:rPr lang="en-IN" sz="2400" cap="none" dirty="0" smtClean="0"/>
              <a:t>De-multiplexer is a combinational circuit that performs the reverse operation of multiplexer. </a:t>
            </a:r>
          </a:p>
          <a:p>
            <a:r>
              <a:rPr lang="en-IN" sz="2400" cap="none" dirty="0" smtClean="0"/>
              <a:t>It has single input, ‘n’ selection lines and maximum of 2</a:t>
            </a:r>
            <a:r>
              <a:rPr lang="en-IN" sz="2400" cap="none" baseline="30000" dirty="0" smtClean="0"/>
              <a:t>n</a:t>
            </a:r>
            <a:r>
              <a:rPr lang="en-IN" sz="2400" cap="none" dirty="0" smtClean="0"/>
              <a:t> outputs. The input will be connected to one of these outputs based on the values of selection lines.</a:t>
            </a:r>
          </a:p>
          <a:p>
            <a:r>
              <a:rPr lang="en-IN" sz="2400" cap="none" dirty="0" smtClean="0"/>
              <a:t>Since there are ‘n’ selection lines, there will be 2</a:t>
            </a:r>
            <a:r>
              <a:rPr lang="en-IN" sz="2400" cap="none" baseline="30000" dirty="0" smtClean="0"/>
              <a:t>n</a:t>
            </a:r>
            <a:r>
              <a:rPr lang="en-IN" sz="2400" cap="none" dirty="0" smtClean="0"/>
              <a:t> possible combinations of zeros and ones. </a:t>
            </a:r>
          </a:p>
          <a:p>
            <a:r>
              <a:rPr lang="en-IN" sz="2400" cap="none" dirty="0" smtClean="0"/>
              <a:t>So, each combination can select only one output. De-multiplexer is also called as </a:t>
            </a:r>
            <a:r>
              <a:rPr lang="en-IN" sz="2400" b="1" cap="none" dirty="0" smtClean="0"/>
              <a:t>de-mux</a:t>
            </a:r>
            <a:r>
              <a:rPr lang="en-IN" sz="2400" cap="none" dirty="0" smtClean="0"/>
              <a:t>.</a:t>
            </a:r>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76</a:t>
            </a:fld>
            <a:endParaRPr lang="en-US" dirty="0"/>
          </a:p>
        </p:txBody>
      </p:sp>
      <p:sp>
        <p:nvSpPr>
          <p:cNvPr id="2" name="Title 1"/>
          <p:cNvSpPr>
            <a:spLocks noGrp="1"/>
          </p:cNvSpPr>
          <p:nvPr>
            <p:ph type="title"/>
          </p:nvPr>
        </p:nvSpPr>
        <p:spPr>
          <a:xfrm>
            <a:off x="3549112" y="0"/>
            <a:ext cx="7729113" cy="1596177"/>
          </a:xfrm>
        </p:spPr>
        <p:txBody>
          <a:bodyPr/>
          <a:lstStyle/>
          <a:p>
            <a:r>
              <a:rPr lang="en-IN" dirty="0" err="1" smtClean="0"/>
              <a:t>D</a:t>
            </a:r>
            <a:r>
              <a:rPr lang="en-IN" dirty="0" err="1" smtClean="0"/>
              <a:t>emultiplexer</a:t>
            </a:r>
            <a:endParaRPr lang="en-IN" dirty="0"/>
          </a:p>
        </p:txBody>
      </p:sp>
    </p:spTree>
    <p:extLst>
      <p:ext uri="{BB962C8B-B14F-4D97-AF65-F5344CB8AC3E}">
        <p14:creationId xmlns:p14="http://schemas.microsoft.com/office/powerpoint/2010/main" xmlns="" val="41952451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3"/>
            <a:ext cx="10363826" cy="2681426"/>
          </a:xfrm>
          <a:prstGeom prst="rect">
            <a:avLst/>
          </a:prstGeom>
        </p:spPr>
        <p:txBody>
          <a:bodyPr/>
          <a:lstStyle/>
          <a:p>
            <a:r>
              <a:rPr lang="en-IN" dirty="0"/>
              <a:t>1x4 </a:t>
            </a:r>
            <a:r>
              <a:rPr lang="en-IN" sz="2400" cap="none" dirty="0" smtClean="0"/>
              <a:t>De-multiplexer has one input I, two selection lines, s</a:t>
            </a:r>
            <a:r>
              <a:rPr lang="en-IN" sz="2400" cap="none" baseline="-25000" dirty="0" smtClean="0"/>
              <a:t>1</a:t>
            </a:r>
            <a:r>
              <a:rPr lang="en-IN" sz="2400" cap="none" dirty="0" smtClean="0"/>
              <a:t> &amp; s</a:t>
            </a:r>
            <a:r>
              <a:rPr lang="en-IN" sz="2400" cap="none" baseline="-25000" dirty="0" smtClean="0"/>
              <a:t>0</a:t>
            </a:r>
            <a:r>
              <a:rPr lang="en-IN" sz="2400" cap="none" dirty="0" smtClean="0"/>
              <a:t> and four outputs Y</a:t>
            </a:r>
            <a:r>
              <a:rPr lang="en-IN" sz="2400" cap="none" baseline="-25000" dirty="0" smtClean="0"/>
              <a:t>3</a:t>
            </a:r>
            <a:r>
              <a:rPr lang="en-IN" sz="2400" cap="none" dirty="0" smtClean="0"/>
              <a:t>, Y</a:t>
            </a:r>
            <a:r>
              <a:rPr lang="en-IN" sz="2400" cap="none" baseline="-25000" dirty="0" smtClean="0"/>
              <a:t>2</a:t>
            </a:r>
            <a:r>
              <a:rPr lang="en-IN" sz="2400" cap="none" dirty="0" smtClean="0"/>
              <a:t>, Y</a:t>
            </a:r>
            <a:r>
              <a:rPr lang="en-IN" sz="2400" cap="none" baseline="-25000" dirty="0" smtClean="0"/>
              <a:t>1</a:t>
            </a:r>
            <a:r>
              <a:rPr lang="en-IN" sz="2400" cap="none" dirty="0" smtClean="0"/>
              <a:t> &amp;Y</a:t>
            </a:r>
            <a:r>
              <a:rPr lang="en-IN" sz="2400" cap="none" baseline="-25000" dirty="0" smtClean="0"/>
              <a:t>0</a:t>
            </a:r>
            <a:r>
              <a:rPr lang="en-IN" sz="2400" cap="none" dirty="0" smtClean="0"/>
              <a:t>.</a:t>
            </a:r>
          </a:p>
          <a:p>
            <a:r>
              <a:rPr lang="en-IN" sz="2400" cap="none" dirty="0" smtClean="0"/>
              <a:t>The single input ‘I’ will be connected to one of the four outputs, Y</a:t>
            </a:r>
            <a:r>
              <a:rPr lang="en-IN" sz="2400" cap="none" baseline="-25000" dirty="0" smtClean="0"/>
              <a:t>3</a:t>
            </a:r>
            <a:r>
              <a:rPr lang="en-IN" sz="2400" cap="none" dirty="0" smtClean="0"/>
              <a:t> to Y</a:t>
            </a:r>
            <a:r>
              <a:rPr lang="en-IN" sz="2400" cap="none" baseline="-25000" dirty="0" smtClean="0"/>
              <a:t>0</a:t>
            </a:r>
            <a:r>
              <a:rPr lang="en-IN" sz="2400" cap="none" dirty="0" smtClean="0"/>
              <a:t> based on the values of selection lines s</a:t>
            </a:r>
            <a:r>
              <a:rPr lang="en-IN" sz="2400" cap="none" baseline="-25000" dirty="0" smtClean="0"/>
              <a:t>1</a:t>
            </a:r>
            <a:r>
              <a:rPr lang="en-IN" sz="2400" cap="none" dirty="0" smtClean="0"/>
              <a:t> &amp; s0</a:t>
            </a:r>
            <a:r>
              <a:rPr lang="en-IN" sz="2400" dirty="0" smtClean="0"/>
              <a:t>.</a:t>
            </a:r>
            <a:r>
              <a:rPr lang="en-IN" sz="2400" dirty="0"/>
              <a:t> </a:t>
            </a: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77</a:t>
            </a:fld>
            <a:endParaRPr lang="en-US" dirty="0"/>
          </a:p>
        </p:txBody>
      </p:sp>
      <p:sp>
        <p:nvSpPr>
          <p:cNvPr id="2" name="Title 1"/>
          <p:cNvSpPr>
            <a:spLocks noGrp="1"/>
          </p:cNvSpPr>
          <p:nvPr>
            <p:ph type="title"/>
          </p:nvPr>
        </p:nvSpPr>
        <p:spPr/>
        <p:txBody>
          <a:bodyPr>
            <a:normAutofit fontScale="90000"/>
          </a:bodyPr>
          <a:lstStyle/>
          <a:p>
            <a:r>
              <a:rPr lang="en-IN" dirty="0"/>
              <a:t>1x4 De-Multiplexer</a:t>
            </a:r>
            <a:br>
              <a:rPr lang="en-IN" dirty="0"/>
            </a:br>
            <a:endParaRPr lang="en-IN" dirty="0"/>
          </a:p>
        </p:txBody>
      </p:sp>
    </p:spTree>
    <p:extLst>
      <p:ext uri="{BB962C8B-B14F-4D97-AF65-F5344CB8AC3E}">
        <p14:creationId xmlns:p14="http://schemas.microsoft.com/office/powerpoint/2010/main" xmlns="" val="8581457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043190" y="2426628"/>
            <a:ext cx="4571999" cy="2867025"/>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pPr/>
              <a:t>78</a:t>
            </a:fld>
            <a:endParaRPr lang="en-US" dirty="0"/>
          </a:p>
        </p:txBody>
      </p:sp>
      <p:sp>
        <p:nvSpPr>
          <p:cNvPr id="2" name="Title 1"/>
          <p:cNvSpPr>
            <a:spLocks noGrp="1"/>
          </p:cNvSpPr>
          <p:nvPr>
            <p:ph type="title"/>
          </p:nvPr>
        </p:nvSpPr>
        <p:spPr/>
        <p:txBody>
          <a:bodyPr/>
          <a:lstStyle/>
          <a:p>
            <a:r>
              <a:rPr lang="en-IN" dirty="0" smtClean="0"/>
              <a:t>Block diagram &amp; truth table</a:t>
            </a:r>
            <a:endParaRPr lang="en-IN" dirty="0"/>
          </a:p>
        </p:txBody>
      </p:sp>
      <p:graphicFrame>
        <p:nvGraphicFramePr>
          <p:cNvPr id="8" name="Table 7"/>
          <p:cNvGraphicFramePr>
            <a:graphicFrameLocks noGrp="1"/>
          </p:cNvGraphicFramePr>
          <p:nvPr>
            <p:extLst>
              <p:ext uri="{D42A27DB-BD31-4B8C-83A1-F6EECF244321}">
                <p14:modId xmlns:p14="http://schemas.microsoft.com/office/powerpoint/2010/main" xmlns="" val="3054740470"/>
              </p:ext>
            </p:extLst>
          </p:nvPr>
        </p:nvGraphicFramePr>
        <p:xfrm>
          <a:off x="5731099" y="2426624"/>
          <a:ext cx="6305550" cy="2867028"/>
        </p:xfrm>
        <a:graphic>
          <a:graphicData uri="http://schemas.openxmlformats.org/drawingml/2006/table">
            <a:tbl>
              <a:tblPr/>
              <a:tblGrid>
                <a:gridCol w="1050925"/>
                <a:gridCol w="1050925"/>
                <a:gridCol w="1050925"/>
                <a:gridCol w="1050925"/>
                <a:gridCol w="1050925"/>
                <a:gridCol w="1050925"/>
              </a:tblGrid>
              <a:tr h="477838">
                <a:tc gridSpan="2">
                  <a:txBody>
                    <a:bodyPr/>
                    <a:lstStyle/>
                    <a:p>
                      <a:pPr algn="ctr" fontAlgn="t"/>
                      <a:r>
                        <a:rPr lang="en-IN" dirty="0">
                          <a:effectLst/>
                        </a:rPr>
                        <a:t>Selection Inputs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hMerge="1">
                  <a:txBody>
                    <a:bodyPr/>
                    <a:lstStyle/>
                    <a:p>
                      <a:endParaRPr lang="en-IN"/>
                    </a:p>
                  </a:txBody>
                  <a:tcPr/>
                </a:tc>
                <a:tc gridSpan="4">
                  <a:txBody>
                    <a:bodyPr/>
                    <a:lstStyle/>
                    <a:p>
                      <a:pPr algn="ctr" fontAlgn="t"/>
                      <a:r>
                        <a:rPr lang="en-IN">
                          <a:effectLst/>
                        </a:rPr>
                        <a:t>Outputs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477838">
                <a:tc>
                  <a:txBody>
                    <a:bodyPr/>
                    <a:lstStyle/>
                    <a:p>
                      <a:pPr algn="ctr" fontAlgn="t"/>
                      <a:r>
                        <a:rPr lang="en-IN" b="1">
                          <a:effectLst/>
                        </a:rPr>
                        <a:t>S</a:t>
                      </a:r>
                      <a:r>
                        <a:rPr lang="en-IN" b="1" baseline="-25000">
                          <a:effectLst/>
                        </a:rPr>
                        <a:t>1</a:t>
                      </a:r>
                      <a:endParaRPr lang="en-IN">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b="1">
                          <a:effectLst/>
                        </a:rPr>
                        <a:t>S</a:t>
                      </a:r>
                      <a:r>
                        <a:rPr lang="en-IN" b="1" baseline="-25000">
                          <a:effectLst/>
                        </a:rPr>
                        <a:t>0</a:t>
                      </a:r>
                      <a:endParaRPr lang="en-IN">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b="1" dirty="0">
                          <a:effectLst/>
                        </a:rPr>
                        <a:t>Y</a:t>
                      </a:r>
                      <a:r>
                        <a:rPr lang="en-IN" b="1" baseline="-25000" dirty="0">
                          <a:effectLst/>
                        </a:rPr>
                        <a:t>3</a:t>
                      </a:r>
                      <a:endParaRPr lang="en-IN" dirty="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b="1">
                          <a:effectLst/>
                        </a:rPr>
                        <a:t>Y</a:t>
                      </a:r>
                      <a:r>
                        <a:rPr lang="en-IN" b="1" baseline="-25000">
                          <a:effectLst/>
                        </a:rPr>
                        <a:t>2</a:t>
                      </a:r>
                      <a:endParaRPr lang="en-IN">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b="1">
                          <a:effectLst/>
                        </a:rPr>
                        <a:t>Y</a:t>
                      </a:r>
                      <a:r>
                        <a:rPr lang="en-IN" b="1" baseline="-25000">
                          <a:effectLst/>
                        </a:rPr>
                        <a:t>1</a:t>
                      </a:r>
                      <a:endParaRPr lang="en-IN">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b="1">
                          <a:effectLst/>
                        </a:rPr>
                        <a:t>Y</a:t>
                      </a:r>
                      <a:r>
                        <a:rPr lang="en-IN" b="1" baseline="-25000">
                          <a:effectLst/>
                        </a:rPr>
                        <a:t>0</a:t>
                      </a:r>
                      <a:endParaRPr lang="en-IN">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77838">
                <a:tc>
                  <a:txBody>
                    <a:bodyPr/>
                    <a:lstStyle/>
                    <a:p>
                      <a:pPr algn="ctr" fontAlgn="t"/>
                      <a:r>
                        <a:rPr lang="en-IN" dirty="0">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b="1">
                          <a:effectLst/>
                        </a:rPr>
                        <a:t>I</a:t>
                      </a:r>
                      <a:endParaRPr lang="en-IN">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77838">
                <a:tc>
                  <a:txBody>
                    <a:bodyPr/>
                    <a:lstStyle/>
                    <a:p>
                      <a:pPr algn="ct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dirty="0">
                          <a:effectLst/>
                        </a:rPr>
                        <a:t>1</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dirty="0">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b="1">
                          <a:effectLst/>
                        </a:rPr>
                        <a:t>I</a:t>
                      </a:r>
                      <a:endParaRPr lang="en-IN">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77838">
                <a:tc>
                  <a:txBody>
                    <a:bodyPr/>
                    <a:lstStyle/>
                    <a:p>
                      <a:pPr algn="ctr" fontAlgn="t"/>
                      <a:r>
                        <a:rPr lang="en-IN">
                          <a:effectLst/>
                        </a:rPr>
                        <a:t>1</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dirty="0">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b="1" dirty="0">
                          <a:effectLst/>
                        </a:rPr>
                        <a:t>I</a:t>
                      </a:r>
                      <a:endParaRPr lang="en-IN" dirty="0">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dirty="0">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dirty="0">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77838">
                <a:tc>
                  <a:txBody>
                    <a:bodyPr/>
                    <a:lstStyle/>
                    <a:p>
                      <a:pPr algn="ctr" fontAlgn="t"/>
                      <a:r>
                        <a:rPr lang="en-IN" dirty="0">
                          <a:effectLst/>
                        </a:rPr>
                        <a:t>1</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a:effectLst/>
                        </a:rPr>
                        <a:t>1</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b="1">
                          <a:effectLst/>
                        </a:rPr>
                        <a:t>I</a:t>
                      </a:r>
                      <a:endParaRPr lang="en-IN">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dirty="0">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IN" dirty="0">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8118472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140" y="2367092"/>
            <a:ext cx="6400801" cy="2655669"/>
          </a:xfrm>
          <a:prstGeom prst="rect">
            <a:avLst/>
          </a:prstGeom>
        </p:spPr>
        <p:txBody>
          <a:bodyPr>
            <a:normAutofit/>
          </a:bodyPr>
          <a:lstStyle/>
          <a:p>
            <a:r>
              <a:rPr lang="en-IN" sz="2400" dirty="0" smtClean="0"/>
              <a:t>Y3 = s</a:t>
            </a:r>
            <a:r>
              <a:rPr lang="en-IN" sz="2400" baseline="-25000" dirty="0" smtClean="0"/>
              <a:t>1</a:t>
            </a:r>
            <a:r>
              <a:rPr lang="en-IN" sz="2400" dirty="0" smtClean="0"/>
              <a:t>.s</a:t>
            </a:r>
            <a:r>
              <a:rPr lang="en-IN" sz="2400" baseline="-25000" dirty="0" smtClean="0"/>
              <a:t>0</a:t>
            </a:r>
            <a:r>
              <a:rPr lang="en-IN" sz="2400" dirty="0" smtClean="0"/>
              <a:t>.i</a:t>
            </a:r>
          </a:p>
          <a:p>
            <a:r>
              <a:rPr lang="en-IN" sz="2400" dirty="0" smtClean="0"/>
              <a:t>Y2 = s</a:t>
            </a:r>
            <a:r>
              <a:rPr lang="en-IN" sz="2400" baseline="-25000" dirty="0" smtClean="0"/>
              <a:t>1</a:t>
            </a:r>
            <a:r>
              <a:rPr lang="en-IN" sz="2400" dirty="0" smtClean="0"/>
              <a:t>.s</a:t>
            </a:r>
            <a:r>
              <a:rPr lang="en-IN" sz="2400" baseline="-25000" dirty="0" smtClean="0"/>
              <a:t>0</a:t>
            </a:r>
            <a:r>
              <a:rPr lang="en-IN" sz="2400" dirty="0" smtClean="0"/>
              <a:t>’.i</a:t>
            </a:r>
          </a:p>
          <a:p>
            <a:r>
              <a:rPr lang="en-IN" sz="2400" dirty="0" smtClean="0"/>
              <a:t>Y1 = s</a:t>
            </a:r>
            <a:r>
              <a:rPr lang="en-IN" sz="2400" baseline="-25000" dirty="0" smtClean="0"/>
              <a:t>1</a:t>
            </a:r>
            <a:r>
              <a:rPr lang="en-IN" sz="2400" dirty="0" smtClean="0"/>
              <a:t>’.s</a:t>
            </a:r>
            <a:r>
              <a:rPr lang="en-IN" sz="2400" baseline="-25000" dirty="0" smtClean="0"/>
              <a:t>0</a:t>
            </a:r>
            <a:r>
              <a:rPr lang="en-IN" sz="2400" dirty="0" smtClean="0"/>
              <a:t>.i</a:t>
            </a:r>
          </a:p>
          <a:p>
            <a:r>
              <a:rPr lang="en-IN" sz="2400" dirty="0" smtClean="0"/>
              <a:t>Y0 = s</a:t>
            </a:r>
            <a:r>
              <a:rPr lang="en-IN" sz="2400" baseline="-25000" dirty="0" smtClean="0"/>
              <a:t>1</a:t>
            </a:r>
            <a:r>
              <a:rPr lang="en-IN" sz="2400" dirty="0" smtClean="0"/>
              <a:t>’.s</a:t>
            </a:r>
            <a:r>
              <a:rPr lang="en-IN" sz="2400" baseline="-25000" dirty="0" smtClean="0"/>
              <a:t>0</a:t>
            </a:r>
            <a:r>
              <a:rPr lang="en-IN" sz="2400" dirty="0" smtClean="0"/>
              <a:t>’.i</a:t>
            </a:r>
          </a:p>
          <a:p>
            <a:pPr marL="0" indent="0">
              <a:buNone/>
            </a:pPr>
            <a:endParaRPr lang="en-IN" sz="24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79</a:t>
            </a:fld>
            <a:endParaRPr lang="en-US" dirty="0"/>
          </a:p>
        </p:txBody>
      </p:sp>
      <p:sp>
        <p:nvSpPr>
          <p:cNvPr id="2" name="Title 1"/>
          <p:cNvSpPr>
            <a:spLocks noGrp="1"/>
          </p:cNvSpPr>
          <p:nvPr>
            <p:ph type="title"/>
          </p:nvPr>
        </p:nvSpPr>
        <p:spPr/>
        <p:txBody>
          <a:bodyPr/>
          <a:lstStyle/>
          <a:p>
            <a:r>
              <a:rPr lang="en-IN" dirty="0" smtClean="0"/>
              <a:t>Boolean function</a:t>
            </a:r>
            <a:endParaRPr lang="en-IN" dirty="0"/>
          </a:p>
        </p:txBody>
      </p:sp>
    </p:spTree>
    <p:extLst>
      <p:ext uri="{BB962C8B-B14F-4D97-AF65-F5344CB8AC3E}">
        <p14:creationId xmlns:p14="http://schemas.microsoft.com/office/powerpoint/2010/main" xmlns="" val="2556185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The NOR gate is the complement of the OR gate and uses an OR graphic symbol followed by a small </a:t>
            </a:r>
            <a:r>
              <a:rPr lang="en-IN" dirty="0" smtClean="0"/>
              <a:t>circle, F=(A+B)’</a:t>
            </a:r>
          </a:p>
          <a:p>
            <a:pPr marL="0" indent="0">
              <a:buNone/>
            </a:pPr>
            <a:endParaRPr lang="en-IN" dirty="0" smtClean="0"/>
          </a:p>
          <a:p>
            <a:pPr marL="0" indent="0">
              <a:buNone/>
            </a:pPr>
            <a:endParaRPr lang="en-IN" dirty="0"/>
          </a:p>
        </p:txBody>
      </p:sp>
      <p:sp>
        <p:nvSpPr>
          <p:cNvPr id="7" name="Slide Number Placeholder 6"/>
          <p:cNvSpPr>
            <a:spLocks noGrp="1"/>
          </p:cNvSpPr>
          <p:nvPr>
            <p:ph type="sldNum" sz="quarter" idx="12"/>
          </p:nvPr>
        </p:nvSpPr>
        <p:spPr/>
        <p:txBody>
          <a:bodyPr/>
          <a:lstStyle/>
          <a:p>
            <a:fld id="{E97799C9-84D9-46D2-A11E-BCF8A720529D}" type="slidenum">
              <a:rPr lang="en-US" smtClean="0"/>
              <a:pPr/>
              <a:t>8</a:t>
            </a:fld>
            <a:endParaRPr lang="en-US" dirty="0"/>
          </a:p>
        </p:txBody>
      </p:sp>
      <p:sp>
        <p:nvSpPr>
          <p:cNvPr id="2" name="Title 1"/>
          <p:cNvSpPr>
            <a:spLocks noGrp="1"/>
          </p:cNvSpPr>
          <p:nvPr>
            <p:ph type="title"/>
          </p:nvPr>
        </p:nvSpPr>
        <p:spPr/>
        <p:txBody>
          <a:bodyPr/>
          <a:lstStyle/>
          <a:p>
            <a:r>
              <a:rPr lang="en-IN" dirty="0" smtClean="0"/>
              <a:t>NOR GATE</a:t>
            </a:r>
            <a:endParaRPr lang="en-IN" dirty="0"/>
          </a:p>
        </p:txBody>
      </p:sp>
      <p:pic>
        <p:nvPicPr>
          <p:cNvPr id="4" name="Picture 3"/>
          <p:cNvPicPr>
            <a:picLocks noChangeAspect="1"/>
          </p:cNvPicPr>
          <p:nvPr/>
        </p:nvPicPr>
        <p:blipFill>
          <a:blip r:embed="rId2"/>
          <a:stretch>
            <a:fillRect/>
          </a:stretch>
        </p:blipFill>
        <p:spPr>
          <a:xfrm>
            <a:off x="3608589" y="3787486"/>
            <a:ext cx="5385781" cy="1943100"/>
          </a:xfrm>
          <a:prstGeom prst="rect">
            <a:avLst/>
          </a:prstGeom>
        </p:spPr>
      </p:pic>
    </p:spTree>
    <p:extLst>
      <p:ext uri="{BB962C8B-B14F-4D97-AF65-F5344CB8AC3E}">
        <p14:creationId xmlns:p14="http://schemas.microsoft.com/office/powerpoint/2010/main" xmlns="" val="12345979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090930" y="1803043"/>
            <a:ext cx="6284890" cy="3988158"/>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pPr/>
              <a:t>80</a:t>
            </a:fld>
            <a:endParaRPr lang="en-US" dirty="0"/>
          </a:p>
        </p:txBody>
      </p:sp>
      <p:sp>
        <p:nvSpPr>
          <p:cNvPr id="2" name="Title 1"/>
          <p:cNvSpPr>
            <a:spLocks noGrp="1"/>
          </p:cNvSpPr>
          <p:nvPr>
            <p:ph type="title"/>
          </p:nvPr>
        </p:nvSpPr>
        <p:spPr/>
        <p:txBody>
          <a:bodyPr/>
          <a:lstStyle/>
          <a:p>
            <a:r>
              <a:rPr lang="en-IN" dirty="0" smtClean="0"/>
              <a:t>Logic circuit</a:t>
            </a:r>
            <a:endParaRPr lang="en-IN" dirty="0"/>
          </a:p>
        </p:txBody>
      </p:sp>
    </p:spTree>
    <p:extLst>
      <p:ext uri="{BB962C8B-B14F-4D97-AF65-F5344CB8AC3E}">
        <p14:creationId xmlns:p14="http://schemas.microsoft.com/office/powerpoint/2010/main" xmlns="" val="25801522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2539759"/>
          </a:xfrm>
          <a:prstGeom prst="rect">
            <a:avLst/>
          </a:prstGeom>
        </p:spPr>
        <p:txBody>
          <a:bodyPr/>
          <a:lstStyle/>
          <a:p>
            <a:r>
              <a:rPr lang="en-IN" sz="2400" cap="none" dirty="0" smtClean="0"/>
              <a:t>Let us implement the following two higher-order de-multiplexers using lower-order de-multiplexers.</a:t>
            </a:r>
          </a:p>
          <a:p>
            <a:r>
              <a:rPr lang="en-IN" sz="2400" cap="none" dirty="0" smtClean="0"/>
              <a:t>1x8 de-multiplexer</a:t>
            </a:r>
          </a:p>
          <a:p>
            <a:r>
              <a:rPr lang="en-IN" sz="2400" cap="none" dirty="0" smtClean="0"/>
              <a:t>1x16 de-multiplexer</a:t>
            </a:r>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81</a:t>
            </a:fld>
            <a:endParaRPr lang="en-US" dirty="0"/>
          </a:p>
        </p:txBody>
      </p:sp>
      <p:sp>
        <p:nvSpPr>
          <p:cNvPr id="2" name="Title 1"/>
          <p:cNvSpPr>
            <a:spLocks noGrp="1"/>
          </p:cNvSpPr>
          <p:nvPr>
            <p:ph type="title"/>
          </p:nvPr>
        </p:nvSpPr>
        <p:spPr/>
        <p:txBody>
          <a:bodyPr>
            <a:normAutofit fontScale="90000"/>
          </a:bodyPr>
          <a:lstStyle/>
          <a:p>
            <a:r>
              <a:rPr lang="en-IN" dirty="0"/>
              <a:t>Implementation of Higher-order </a:t>
            </a:r>
            <a:r>
              <a:rPr lang="en-IN" dirty="0" smtClean="0"/>
              <a:t>De-Multiplexers</a:t>
            </a:r>
            <a:endParaRPr lang="en-IN" dirty="0"/>
          </a:p>
        </p:txBody>
      </p:sp>
    </p:spTree>
    <p:extLst>
      <p:ext uri="{BB962C8B-B14F-4D97-AF65-F5344CB8AC3E}">
        <p14:creationId xmlns:p14="http://schemas.microsoft.com/office/powerpoint/2010/main" xmlns="" val="19511470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403798"/>
            <a:ext cx="10363826" cy="4387402"/>
          </a:xfrm>
          <a:prstGeom prst="rect">
            <a:avLst/>
          </a:prstGeom>
        </p:spPr>
        <p:txBody>
          <a:bodyPr>
            <a:normAutofit/>
          </a:bodyPr>
          <a:lstStyle/>
          <a:p>
            <a:r>
              <a:rPr lang="en-IN" sz="2400" cap="none" dirty="0" smtClean="0"/>
              <a:t>1x8 de-multiplexer is implemented using 1x4 de-multiplexers and 1x2 de-multiplexer. </a:t>
            </a:r>
          </a:p>
          <a:p>
            <a:r>
              <a:rPr lang="en-IN" sz="2400" cap="none" dirty="0" smtClean="0"/>
              <a:t>1x8 de-multiplexer has single input, three selection lines and eight outputs.</a:t>
            </a:r>
          </a:p>
          <a:p>
            <a:r>
              <a:rPr lang="en-IN" sz="2400" cap="none" dirty="0" smtClean="0"/>
              <a:t>So, we require two </a:t>
            </a:r>
            <a:r>
              <a:rPr lang="en-IN" sz="2400" b="1" cap="none" dirty="0" smtClean="0"/>
              <a:t>1x4 de-multiplexers</a:t>
            </a:r>
            <a:r>
              <a:rPr lang="en-IN" sz="2400" cap="none" dirty="0" smtClean="0"/>
              <a:t> in second stage in order to get the final eight outputs. </a:t>
            </a:r>
          </a:p>
          <a:p>
            <a:r>
              <a:rPr lang="en-IN" sz="2400" cap="none" dirty="0" smtClean="0"/>
              <a:t>Since, the number of inputs in second stage is two, we require </a:t>
            </a:r>
            <a:r>
              <a:rPr lang="en-IN" sz="2400" b="1" cap="none" dirty="0" smtClean="0"/>
              <a:t>1x2 </a:t>
            </a:r>
            <a:r>
              <a:rPr lang="en-IN" sz="2400" b="1" cap="none" dirty="0" err="1" smtClean="0"/>
              <a:t>demultiplexer</a:t>
            </a:r>
            <a:r>
              <a:rPr lang="en-IN" sz="2400" cap="none" dirty="0" smtClean="0"/>
              <a:t> in first stage so that the outputs of first stage will be the inputs of second stage. </a:t>
            </a:r>
          </a:p>
          <a:p>
            <a:r>
              <a:rPr lang="en-IN" sz="2400" cap="none" dirty="0" smtClean="0"/>
              <a:t>Input of this 1x2 de-multiplexer will be the overall input of 1x8 de-multiplexer.</a:t>
            </a:r>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82</a:t>
            </a:fld>
            <a:endParaRPr lang="en-US" dirty="0"/>
          </a:p>
        </p:txBody>
      </p:sp>
      <p:sp>
        <p:nvSpPr>
          <p:cNvPr id="2" name="Title 1"/>
          <p:cNvSpPr>
            <a:spLocks noGrp="1"/>
          </p:cNvSpPr>
          <p:nvPr>
            <p:ph type="title"/>
          </p:nvPr>
        </p:nvSpPr>
        <p:spPr>
          <a:xfrm>
            <a:off x="913775" y="618518"/>
            <a:ext cx="10364451" cy="785280"/>
          </a:xfrm>
        </p:spPr>
        <p:txBody>
          <a:bodyPr>
            <a:normAutofit/>
          </a:bodyPr>
          <a:lstStyle/>
          <a:p>
            <a:r>
              <a:rPr lang="en-IN" dirty="0"/>
              <a:t>1x8 </a:t>
            </a:r>
            <a:r>
              <a:rPr lang="en-IN" dirty="0" smtClean="0"/>
              <a:t>De-Multiplexer</a:t>
            </a:r>
            <a:endParaRPr lang="en-IN" dirty="0"/>
          </a:p>
        </p:txBody>
      </p:sp>
    </p:spTree>
    <p:extLst>
      <p:ext uri="{BB962C8B-B14F-4D97-AF65-F5344CB8AC3E}">
        <p14:creationId xmlns:p14="http://schemas.microsoft.com/office/powerpoint/2010/main" xmlns="" val="38329911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2780639999"/>
              </p:ext>
            </p:extLst>
          </p:nvPr>
        </p:nvGraphicFramePr>
        <p:xfrm>
          <a:off x="1867440" y="1519708"/>
          <a:ext cx="9156873" cy="4270940"/>
        </p:xfrm>
        <a:graphic>
          <a:graphicData uri="http://schemas.openxmlformats.org/drawingml/2006/table">
            <a:tbl>
              <a:tblPr/>
              <a:tblGrid>
                <a:gridCol w="832443"/>
                <a:gridCol w="832443"/>
                <a:gridCol w="832443"/>
                <a:gridCol w="832443"/>
                <a:gridCol w="832443"/>
                <a:gridCol w="832443"/>
                <a:gridCol w="832443"/>
                <a:gridCol w="832443"/>
                <a:gridCol w="832443"/>
                <a:gridCol w="832443"/>
                <a:gridCol w="832443"/>
              </a:tblGrid>
              <a:tr h="397528">
                <a:tc gridSpan="3">
                  <a:txBody>
                    <a:bodyPr/>
                    <a:lstStyle/>
                    <a:p>
                      <a:pPr algn="ctr" fontAlgn="t"/>
                      <a:r>
                        <a:rPr lang="en-IN" sz="2000" dirty="0" smtClean="0">
                          <a:effectLst/>
                        </a:rPr>
                        <a:t>SELECTION INPUTS</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hMerge="1">
                  <a:txBody>
                    <a:bodyPr/>
                    <a:lstStyle/>
                    <a:p>
                      <a:endParaRPr lang="en-IN"/>
                    </a:p>
                  </a:txBody>
                  <a:tcPr/>
                </a:tc>
                <a:tc hMerge="1">
                  <a:txBody>
                    <a:bodyPr/>
                    <a:lstStyle/>
                    <a:p>
                      <a:endParaRPr lang="en-IN"/>
                    </a:p>
                  </a:txBody>
                  <a:tcPr/>
                </a:tc>
                <a:tc gridSpan="8">
                  <a:txBody>
                    <a:bodyPr/>
                    <a:lstStyle/>
                    <a:p>
                      <a:pPr algn="ctr" fontAlgn="t"/>
                      <a:r>
                        <a:rPr lang="en-IN" sz="2000" dirty="0" smtClean="0">
                          <a:effectLst/>
                        </a:rPr>
                        <a:t>OUTPUTS</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397528">
                <a:tc>
                  <a:txBody>
                    <a:bodyPr/>
                    <a:lstStyle/>
                    <a:p>
                      <a:pPr fontAlgn="t"/>
                      <a:r>
                        <a:rPr lang="en-IN" sz="2000" b="1" dirty="0" smtClean="0">
                          <a:effectLst/>
                        </a:rPr>
                        <a:t>S</a:t>
                      </a:r>
                      <a:r>
                        <a:rPr lang="en-IN" sz="2000" b="1" baseline="-25000" dirty="0" smtClean="0">
                          <a:effectLst/>
                        </a:rPr>
                        <a:t>2</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b="1" dirty="0" smtClean="0">
                          <a:effectLst/>
                        </a:rPr>
                        <a:t>S</a:t>
                      </a:r>
                      <a:r>
                        <a:rPr lang="en-IN" sz="2000" b="1" baseline="-25000" dirty="0" smtClean="0">
                          <a:effectLst/>
                        </a:rPr>
                        <a:t>1</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b="1" dirty="0" smtClean="0">
                          <a:effectLst/>
                        </a:rPr>
                        <a:t>S</a:t>
                      </a:r>
                      <a:r>
                        <a:rPr lang="en-IN" sz="2000" b="1" baseline="-25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b="1" dirty="0" smtClean="0">
                          <a:effectLst/>
                        </a:rPr>
                        <a:t>Y</a:t>
                      </a:r>
                      <a:r>
                        <a:rPr lang="en-IN" sz="2000" b="1" baseline="-25000" dirty="0" smtClean="0">
                          <a:effectLst/>
                        </a:rPr>
                        <a:t>7</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b="1" dirty="0" smtClean="0">
                          <a:effectLst/>
                        </a:rPr>
                        <a:t>Y</a:t>
                      </a:r>
                      <a:r>
                        <a:rPr lang="en-IN" sz="2000" b="1" baseline="-25000" dirty="0" smtClean="0">
                          <a:effectLst/>
                        </a:rPr>
                        <a:t>6</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b="1" dirty="0" smtClean="0">
                          <a:effectLst/>
                        </a:rPr>
                        <a:t>Y</a:t>
                      </a:r>
                      <a:r>
                        <a:rPr lang="en-IN" sz="2000" b="1" baseline="-25000" dirty="0" smtClean="0">
                          <a:effectLst/>
                        </a:rPr>
                        <a:t>5</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b="1" dirty="0" smtClean="0">
                          <a:effectLst/>
                        </a:rPr>
                        <a:t>Y</a:t>
                      </a:r>
                      <a:r>
                        <a:rPr lang="en-IN" sz="2000" b="1" baseline="-25000" dirty="0" smtClean="0">
                          <a:effectLst/>
                        </a:rPr>
                        <a:t>4</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b="1" dirty="0" smtClean="0">
                          <a:effectLst/>
                        </a:rPr>
                        <a:t>Y</a:t>
                      </a:r>
                      <a:r>
                        <a:rPr lang="en-IN" sz="2000" b="1" baseline="-25000" dirty="0" smtClean="0">
                          <a:effectLst/>
                        </a:rPr>
                        <a:t>3</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b="1" dirty="0" smtClean="0">
                          <a:effectLst/>
                        </a:rPr>
                        <a:t>Y</a:t>
                      </a:r>
                      <a:r>
                        <a:rPr lang="en-IN" sz="2000" b="1" baseline="-25000" dirty="0" smtClean="0">
                          <a:effectLst/>
                        </a:rPr>
                        <a:t>2</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b="1" dirty="0" smtClean="0">
                          <a:effectLst/>
                        </a:rPr>
                        <a:t>Y</a:t>
                      </a:r>
                      <a:r>
                        <a:rPr lang="en-IN" sz="2000" b="1" baseline="-25000" dirty="0" smtClean="0">
                          <a:effectLst/>
                        </a:rPr>
                        <a:t>1</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b="1" dirty="0" smtClean="0">
                          <a:effectLst/>
                        </a:rPr>
                        <a:t>Y</a:t>
                      </a:r>
                      <a:r>
                        <a:rPr lang="en-IN" sz="2000" b="1" baseline="-25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97528">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b="1" dirty="0" smtClean="0">
                          <a:effectLst/>
                        </a:rPr>
                        <a:t>I</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97528">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1</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b="1" dirty="0" smtClean="0">
                          <a:effectLst/>
                        </a:rPr>
                        <a:t>I</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97528">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1</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b="1" dirty="0" smtClean="0">
                          <a:effectLst/>
                        </a:rPr>
                        <a:t>I</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97528">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1</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1</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b="1" dirty="0" smtClean="0">
                          <a:effectLst/>
                        </a:rPr>
                        <a:t>I</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97528">
                <a:tc>
                  <a:txBody>
                    <a:bodyPr/>
                    <a:lstStyle/>
                    <a:p>
                      <a:pPr fontAlgn="t"/>
                      <a:r>
                        <a:rPr lang="en-IN" sz="2000" dirty="0" smtClean="0">
                          <a:effectLst/>
                        </a:rPr>
                        <a:t>1</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b="1" dirty="0" smtClean="0">
                          <a:effectLst/>
                        </a:rPr>
                        <a:t>I</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97528">
                <a:tc>
                  <a:txBody>
                    <a:bodyPr/>
                    <a:lstStyle/>
                    <a:p>
                      <a:pPr fontAlgn="t"/>
                      <a:r>
                        <a:rPr lang="en-IN" sz="2000" dirty="0" smtClean="0">
                          <a:effectLst/>
                        </a:rPr>
                        <a:t>1</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1</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b="1" dirty="0" smtClean="0">
                          <a:effectLst/>
                        </a:rPr>
                        <a:t>I</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97528">
                <a:tc>
                  <a:txBody>
                    <a:bodyPr/>
                    <a:lstStyle/>
                    <a:p>
                      <a:pPr fontAlgn="t"/>
                      <a:r>
                        <a:rPr lang="en-IN" sz="2000" dirty="0" smtClean="0">
                          <a:effectLst/>
                        </a:rPr>
                        <a:t>1</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1</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b="1" dirty="0" smtClean="0">
                          <a:effectLst/>
                        </a:rPr>
                        <a:t>I</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97528">
                <a:tc>
                  <a:txBody>
                    <a:bodyPr/>
                    <a:lstStyle/>
                    <a:p>
                      <a:pPr fontAlgn="t"/>
                      <a:r>
                        <a:rPr lang="en-IN" sz="2000" dirty="0" smtClean="0">
                          <a:effectLst/>
                        </a:rPr>
                        <a:t>1</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1</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1</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b="1" dirty="0" smtClean="0">
                          <a:effectLst/>
                        </a:rPr>
                        <a:t>I</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2000" dirty="0" smtClean="0">
                          <a:effectLst/>
                        </a:rPr>
                        <a:t>0</a:t>
                      </a:r>
                      <a:endParaRPr lang="en-IN" sz="2000" dirty="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6D22F896-40B5-4ADD-8801-0D06FADFA095}" type="slidenum">
              <a:rPr lang="en-US" smtClean="0"/>
              <a:pPr/>
              <a:t>83</a:t>
            </a:fld>
            <a:endParaRPr lang="en-US" dirty="0"/>
          </a:p>
        </p:txBody>
      </p:sp>
      <p:sp>
        <p:nvSpPr>
          <p:cNvPr id="2" name="Title 1"/>
          <p:cNvSpPr>
            <a:spLocks noGrp="1"/>
          </p:cNvSpPr>
          <p:nvPr>
            <p:ph type="title"/>
          </p:nvPr>
        </p:nvSpPr>
        <p:spPr>
          <a:xfrm>
            <a:off x="913775" y="618517"/>
            <a:ext cx="10364451" cy="643613"/>
          </a:xfrm>
        </p:spPr>
        <p:txBody>
          <a:bodyPr>
            <a:normAutofit fontScale="90000"/>
          </a:bodyPr>
          <a:lstStyle/>
          <a:p>
            <a:r>
              <a:rPr lang="en-IN" dirty="0" err="1" smtClean="0"/>
              <a:t>truthtable</a:t>
            </a:r>
            <a:endParaRPr lang="en-IN" dirty="0"/>
          </a:p>
        </p:txBody>
      </p:sp>
    </p:spTree>
    <p:extLst>
      <p:ext uri="{BB962C8B-B14F-4D97-AF65-F5344CB8AC3E}">
        <p14:creationId xmlns:p14="http://schemas.microsoft.com/office/powerpoint/2010/main" xmlns="" val="22617538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296436" y="1481138"/>
            <a:ext cx="5599128" cy="4525962"/>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pPr/>
              <a:t>84</a:t>
            </a:fld>
            <a:endParaRPr lang="en-US" dirty="0"/>
          </a:p>
        </p:txBody>
      </p:sp>
      <p:sp>
        <p:nvSpPr>
          <p:cNvPr id="2" name="Title 1"/>
          <p:cNvSpPr>
            <a:spLocks noGrp="1"/>
          </p:cNvSpPr>
          <p:nvPr>
            <p:ph type="title"/>
          </p:nvPr>
        </p:nvSpPr>
        <p:spPr/>
        <p:txBody>
          <a:bodyPr/>
          <a:lstStyle/>
          <a:p>
            <a:r>
              <a:rPr lang="en-IN" dirty="0" smtClean="0"/>
              <a:t>Block diagram</a:t>
            </a:r>
            <a:endParaRPr lang="en-IN" dirty="0"/>
          </a:p>
        </p:txBody>
      </p:sp>
    </p:spTree>
    <p:extLst>
      <p:ext uri="{BB962C8B-B14F-4D97-AF65-F5344CB8AC3E}">
        <p14:creationId xmlns:p14="http://schemas.microsoft.com/office/powerpoint/2010/main" xmlns="" val="6245773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399" y="1402612"/>
            <a:ext cx="10363826" cy="4391695"/>
          </a:xfrm>
          <a:prstGeom prst="rect">
            <a:avLst/>
          </a:prstGeom>
        </p:spPr>
        <p:txBody>
          <a:bodyPr>
            <a:noAutofit/>
          </a:bodyPr>
          <a:lstStyle/>
          <a:p>
            <a:r>
              <a:rPr lang="en-IN" sz="2400" cap="none" dirty="0" smtClean="0"/>
              <a:t>The common selection lines, s1 &amp; s0 are applied to both 1x4 de-multiplexers. </a:t>
            </a:r>
          </a:p>
          <a:p>
            <a:r>
              <a:rPr lang="en-IN" sz="2400" cap="none" dirty="0" smtClean="0"/>
              <a:t>The outputs of upper 1x4 de-multiplexer are Y7 to Y4 and the outputs of lower 1x4 de-multiplexer are Y3 to Y0.</a:t>
            </a:r>
          </a:p>
          <a:p>
            <a:r>
              <a:rPr lang="en-IN" sz="2400" cap="none" dirty="0" smtClean="0"/>
              <a:t>The other selection line, s2 is applied to 1x2 de-multiplexer. </a:t>
            </a:r>
          </a:p>
          <a:p>
            <a:r>
              <a:rPr lang="en-IN" sz="2400" cap="none" dirty="0" smtClean="0"/>
              <a:t>If s2 is zero, then one of the four outputs of lower 1x4 de-multiplexer will be equal to input, I based on the values of selection lines s1 &amp; s0. </a:t>
            </a:r>
          </a:p>
          <a:p>
            <a:r>
              <a:rPr lang="en-IN" sz="2400" cap="none" dirty="0" smtClean="0"/>
              <a:t>Similarly, if s2 is one, then one of the four outputs of upper 1x4 </a:t>
            </a:r>
            <a:r>
              <a:rPr lang="en-IN" sz="2400" cap="none" dirty="0" err="1" smtClean="0"/>
              <a:t>demultiplexer</a:t>
            </a:r>
            <a:r>
              <a:rPr lang="en-IN" sz="2400" cap="none" dirty="0" smtClean="0"/>
              <a:t> will be equal to input, I based on the values of selection lines s1 &amp; s0.</a:t>
            </a: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85</a:t>
            </a:fld>
            <a:endParaRPr lang="en-US" dirty="0"/>
          </a:p>
        </p:txBody>
      </p:sp>
      <p:sp>
        <p:nvSpPr>
          <p:cNvPr id="2" name="Title 1"/>
          <p:cNvSpPr>
            <a:spLocks noGrp="1"/>
          </p:cNvSpPr>
          <p:nvPr>
            <p:ph type="title"/>
          </p:nvPr>
        </p:nvSpPr>
        <p:spPr>
          <a:xfrm>
            <a:off x="913774" y="503792"/>
            <a:ext cx="10364451" cy="643613"/>
          </a:xfrm>
        </p:spPr>
        <p:txBody>
          <a:bodyPr>
            <a:normAutofit fontScale="90000"/>
          </a:bodyPr>
          <a:lstStyle/>
          <a:p>
            <a:r>
              <a:rPr lang="en-IN" dirty="0" smtClean="0"/>
              <a:t>Circuit explanation</a:t>
            </a:r>
            <a:endParaRPr lang="en-IN" dirty="0"/>
          </a:p>
        </p:txBody>
      </p:sp>
    </p:spTree>
    <p:extLst>
      <p:ext uri="{BB962C8B-B14F-4D97-AF65-F5344CB8AC3E}">
        <p14:creationId xmlns:p14="http://schemas.microsoft.com/office/powerpoint/2010/main" xmlns="" val="3229626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51905"/>
            <a:ext cx="10363826" cy="4209021"/>
          </a:xfrm>
          <a:prstGeom prst="rect">
            <a:avLst/>
          </a:prstGeom>
        </p:spPr>
        <p:txBody>
          <a:bodyPr>
            <a:normAutofit/>
          </a:bodyPr>
          <a:lstStyle/>
          <a:p>
            <a:r>
              <a:rPr lang="en-IN" sz="2400" cap="none" dirty="0" smtClean="0"/>
              <a:t>1x16 de-multiplexer using 1x8 de-multiplexers and 1x2 de-multiplexer. </a:t>
            </a:r>
            <a:r>
              <a:rPr lang="en-IN" sz="2400" cap="none" dirty="0" err="1" smtClean="0"/>
              <a:t>reas</a:t>
            </a:r>
            <a:r>
              <a:rPr lang="en-IN" sz="2400" cap="none" dirty="0" smtClean="0"/>
              <a:t>, 1x16 de-multiplexer has single input, four selection lines and sixteen outputs.</a:t>
            </a:r>
          </a:p>
          <a:p>
            <a:r>
              <a:rPr lang="en-IN" sz="2400" cap="none" dirty="0" smtClean="0"/>
              <a:t>So, we require two </a:t>
            </a:r>
            <a:r>
              <a:rPr lang="en-IN" sz="2400" b="1" cap="none" dirty="0" smtClean="0"/>
              <a:t>1x8 de-multiplexers</a:t>
            </a:r>
            <a:r>
              <a:rPr lang="en-IN" sz="2400" cap="none" dirty="0" smtClean="0"/>
              <a:t> in second stage in order to get the final sixteen outputs. </a:t>
            </a:r>
          </a:p>
          <a:p>
            <a:r>
              <a:rPr lang="en-IN" sz="2400" cap="none" dirty="0" smtClean="0"/>
              <a:t>Since, the number of inputs in second stage is two, we require </a:t>
            </a:r>
            <a:r>
              <a:rPr lang="en-IN" sz="2400" b="1" cap="none" dirty="0" smtClean="0"/>
              <a:t>1x2 </a:t>
            </a:r>
            <a:r>
              <a:rPr lang="en-IN" sz="2400" b="1" cap="none" dirty="0" err="1" smtClean="0"/>
              <a:t>demultiplexer</a:t>
            </a:r>
            <a:r>
              <a:rPr lang="en-IN" sz="2400" cap="none" dirty="0" smtClean="0"/>
              <a:t> in first stage so that the outputs of first stage will be the inputs of second stage. </a:t>
            </a:r>
          </a:p>
          <a:p>
            <a:r>
              <a:rPr lang="en-IN" sz="2400" cap="none" dirty="0" smtClean="0"/>
              <a:t>Input of this 1x2 de-multiplexer will be the overall input of 1x16 de-multiplexer.</a:t>
            </a:r>
          </a:p>
          <a:p>
            <a:endParaRPr lang="en-IN"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86</a:t>
            </a:fld>
            <a:endParaRPr lang="en-US" dirty="0"/>
          </a:p>
        </p:txBody>
      </p:sp>
      <p:sp>
        <p:nvSpPr>
          <p:cNvPr id="2" name="Title 1"/>
          <p:cNvSpPr>
            <a:spLocks noGrp="1"/>
          </p:cNvSpPr>
          <p:nvPr>
            <p:ph type="title"/>
          </p:nvPr>
        </p:nvSpPr>
        <p:spPr>
          <a:xfrm>
            <a:off x="913775" y="618518"/>
            <a:ext cx="10364451" cy="811038"/>
          </a:xfrm>
        </p:spPr>
        <p:txBody>
          <a:bodyPr/>
          <a:lstStyle/>
          <a:p>
            <a:r>
              <a:rPr lang="en-IN" dirty="0"/>
              <a:t>1x16 </a:t>
            </a:r>
            <a:r>
              <a:rPr lang="en-IN" dirty="0" smtClean="0"/>
              <a:t>De-Multiplexer</a:t>
            </a:r>
            <a:endParaRPr lang="en-IN" dirty="0"/>
          </a:p>
        </p:txBody>
      </p:sp>
    </p:spTree>
    <p:extLst>
      <p:ext uri="{BB962C8B-B14F-4D97-AF65-F5344CB8AC3E}">
        <p14:creationId xmlns:p14="http://schemas.microsoft.com/office/powerpoint/2010/main" xmlns="" val="31049359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2766811" y="1403798"/>
            <a:ext cx="6658377" cy="4387403"/>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pPr/>
              <a:t>87</a:t>
            </a:fld>
            <a:endParaRPr lang="en-US" dirty="0"/>
          </a:p>
        </p:txBody>
      </p:sp>
      <p:sp>
        <p:nvSpPr>
          <p:cNvPr id="2" name="Title 1"/>
          <p:cNvSpPr>
            <a:spLocks noGrp="1"/>
          </p:cNvSpPr>
          <p:nvPr>
            <p:ph type="title"/>
          </p:nvPr>
        </p:nvSpPr>
        <p:spPr>
          <a:xfrm>
            <a:off x="913775" y="618518"/>
            <a:ext cx="10364451" cy="785280"/>
          </a:xfrm>
        </p:spPr>
        <p:txBody>
          <a:bodyPr>
            <a:normAutofit/>
          </a:bodyPr>
          <a:lstStyle/>
          <a:p>
            <a:r>
              <a:rPr lang="en-IN" dirty="0" smtClean="0"/>
              <a:t>Block diagram</a:t>
            </a:r>
            <a:endParaRPr lang="en-IN" dirty="0"/>
          </a:p>
        </p:txBody>
      </p:sp>
    </p:spTree>
    <p:extLst>
      <p:ext uri="{BB962C8B-B14F-4D97-AF65-F5344CB8AC3E}">
        <p14:creationId xmlns:p14="http://schemas.microsoft.com/office/powerpoint/2010/main" xmlns="" val="16298419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442434"/>
            <a:ext cx="10363826" cy="4262907"/>
          </a:xfrm>
          <a:prstGeom prst="rect">
            <a:avLst/>
          </a:prstGeom>
        </p:spPr>
        <p:txBody>
          <a:bodyPr>
            <a:normAutofit lnSpcReduction="10000"/>
          </a:bodyPr>
          <a:lstStyle/>
          <a:p>
            <a:r>
              <a:rPr lang="en-IN" sz="2400" cap="none" dirty="0" smtClean="0"/>
              <a:t>The common selection lines s2, s1 &amp; s0 are applied to both 1x8 de-multiplexers. The outputs of upper 1x8 de-multiplexer are Y15 to Y8 and the outputs of lower 1x8 </a:t>
            </a:r>
            <a:r>
              <a:rPr lang="en-IN" sz="2400" cap="none" dirty="0" err="1" smtClean="0"/>
              <a:t>demultiplexer</a:t>
            </a:r>
            <a:r>
              <a:rPr lang="en-IN" sz="2400" cap="none" dirty="0" smtClean="0"/>
              <a:t> are Y7 to Y0.</a:t>
            </a:r>
          </a:p>
          <a:p>
            <a:r>
              <a:rPr lang="en-IN" sz="2400" cap="none" dirty="0" smtClean="0"/>
              <a:t>The other selection line, s3 is applied to 1x2 de-multiplexer. </a:t>
            </a:r>
          </a:p>
          <a:p>
            <a:r>
              <a:rPr lang="en-IN" sz="2400" cap="none" dirty="0" smtClean="0"/>
              <a:t>If s3 is zero, then one of the eight outputs of lower 1x8 de-multiplexer will be equal to input, I based on the values of selection lines s2, s1 &amp; s0. </a:t>
            </a:r>
          </a:p>
          <a:p>
            <a:r>
              <a:rPr lang="en-IN" sz="2400" cap="none" dirty="0" smtClean="0"/>
              <a:t>Similarly, if s3 is one, then one of the 8 outputs of upper 1x8 de-multiplexer will be equal to input, I based on the values of selection lines s2, s1 &amp; s0.</a:t>
            </a:r>
            <a:endParaRPr lang="en-IN" sz="24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88</a:t>
            </a:fld>
            <a:endParaRPr lang="en-US" dirty="0"/>
          </a:p>
        </p:txBody>
      </p:sp>
      <p:sp>
        <p:nvSpPr>
          <p:cNvPr id="2" name="Title 1"/>
          <p:cNvSpPr>
            <a:spLocks noGrp="1"/>
          </p:cNvSpPr>
          <p:nvPr>
            <p:ph type="title"/>
          </p:nvPr>
        </p:nvSpPr>
        <p:spPr>
          <a:xfrm>
            <a:off x="913775" y="618518"/>
            <a:ext cx="10364451" cy="720886"/>
          </a:xfrm>
        </p:spPr>
        <p:txBody>
          <a:bodyPr>
            <a:normAutofit/>
          </a:bodyPr>
          <a:lstStyle/>
          <a:p>
            <a:r>
              <a:rPr lang="en-IN" dirty="0" smtClean="0"/>
              <a:t>Circuit explanation</a:t>
            </a:r>
            <a:endParaRPr lang="en-IN" dirty="0"/>
          </a:p>
        </p:txBody>
      </p:sp>
    </p:spTree>
    <p:extLst>
      <p:ext uri="{BB962C8B-B14F-4D97-AF65-F5344CB8AC3E}">
        <p14:creationId xmlns:p14="http://schemas.microsoft.com/office/powerpoint/2010/main" xmlns="" val="21259019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4027" y="1300786"/>
            <a:ext cx="7146314" cy="2262686"/>
          </a:xfrm>
        </p:spPr>
        <p:txBody>
          <a:bodyPr>
            <a:normAutofit/>
          </a:bodyPr>
          <a:lstStyle/>
          <a:p>
            <a:r>
              <a:rPr lang="en-IN" sz="4000" dirty="0"/>
              <a:t/>
            </a:r>
            <a:br>
              <a:rPr lang="en-IN" sz="4000" dirty="0"/>
            </a:br>
            <a:r>
              <a:rPr lang="en-IN" sz="4000" dirty="0"/>
              <a:t/>
            </a:r>
            <a:br>
              <a:rPr lang="en-IN" sz="4000" dirty="0"/>
            </a:br>
            <a:r>
              <a:rPr lang="en-IN" sz="4000" dirty="0"/>
              <a:t>E</a:t>
            </a:r>
            <a:r>
              <a:rPr lang="en-IN" dirty="0" smtClean="0"/>
              <a:t>ncoders</a:t>
            </a:r>
            <a:endParaRPr lang="en-IN" dirty="0"/>
          </a:p>
        </p:txBody>
      </p:sp>
    </p:spTree>
    <p:extLst>
      <p:ext uri="{BB962C8B-B14F-4D97-AF65-F5344CB8AC3E}">
        <p14:creationId xmlns:p14="http://schemas.microsoft.com/office/powerpoint/2010/main" xmlns="" val="556794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556932"/>
            <a:ext cx="5221777" cy="3318936"/>
          </a:xfrm>
        </p:spPr>
        <p:txBody>
          <a:bodyPr>
            <a:normAutofit fontScale="85000" lnSpcReduction="20000"/>
          </a:bodyPr>
          <a:lstStyle/>
          <a:p>
            <a:r>
              <a:rPr lang="en-IN" dirty="0"/>
              <a:t>The exclusive-OR gate has a graphic symbol similar to the OR gate except for the additional curved line on the input side.</a:t>
            </a:r>
          </a:p>
          <a:p>
            <a:r>
              <a:rPr lang="en-IN" dirty="0"/>
              <a:t>The output of the gate is 1 if any input is 1 but excludes the combination when both inputs are 1. It is similar to an odd function; that is, its output is 1 if an odd number of inputs are </a:t>
            </a:r>
            <a:r>
              <a:rPr lang="en-IN" dirty="0" smtClean="0"/>
              <a:t>1,F=A’B+AB’ </a:t>
            </a:r>
            <a:endParaRPr lang="en-IN" dirty="0"/>
          </a:p>
          <a:p>
            <a:pPr marL="0" indent="0">
              <a:buNone/>
            </a:pPr>
            <a:endParaRPr lang="en-IN" dirty="0"/>
          </a:p>
        </p:txBody>
      </p:sp>
      <p:sp>
        <p:nvSpPr>
          <p:cNvPr id="7" name="Slide Number Placeholder 6"/>
          <p:cNvSpPr>
            <a:spLocks noGrp="1"/>
          </p:cNvSpPr>
          <p:nvPr>
            <p:ph type="sldNum" sz="quarter" idx="12"/>
          </p:nvPr>
        </p:nvSpPr>
        <p:spPr/>
        <p:txBody>
          <a:bodyPr/>
          <a:lstStyle/>
          <a:p>
            <a:fld id="{E97799C9-84D9-46D2-A11E-BCF8A720529D}" type="slidenum">
              <a:rPr lang="en-US" smtClean="0"/>
              <a:pPr/>
              <a:t>9</a:t>
            </a:fld>
            <a:endParaRPr lang="en-US" dirty="0"/>
          </a:p>
        </p:txBody>
      </p:sp>
      <p:sp>
        <p:nvSpPr>
          <p:cNvPr id="2" name="Title 1"/>
          <p:cNvSpPr>
            <a:spLocks noGrp="1"/>
          </p:cNvSpPr>
          <p:nvPr>
            <p:ph type="title"/>
          </p:nvPr>
        </p:nvSpPr>
        <p:spPr/>
        <p:txBody>
          <a:bodyPr/>
          <a:lstStyle/>
          <a:p>
            <a:r>
              <a:rPr lang="en-IN" dirty="0" smtClean="0"/>
              <a:t>EXCLUSIVE OR GATE</a:t>
            </a:r>
            <a:endParaRPr lang="en-IN" dirty="0"/>
          </a:p>
        </p:txBody>
      </p:sp>
      <p:pic>
        <p:nvPicPr>
          <p:cNvPr id="4" name="Picture 3"/>
          <p:cNvPicPr>
            <a:picLocks noChangeAspect="1"/>
          </p:cNvPicPr>
          <p:nvPr/>
        </p:nvPicPr>
        <p:blipFill>
          <a:blip r:embed="rId2"/>
          <a:stretch>
            <a:fillRect/>
          </a:stretch>
        </p:blipFill>
        <p:spPr>
          <a:xfrm>
            <a:off x="6600823" y="2812010"/>
            <a:ext cx="4421853" cy="2724265"/>
          </a:xfrm>
          <a:prstGeom prst="rect">
            <a:avLst/>
          </a:prstGeom>
        </p:spPr>
      </p:pic>
    </p:spTree>
    <p:extLst>
      <p:ext uri="{BB962C8B-B14F-4D97-AF65-F5344CB8AC3E}">
        <p14:creationId xmlns:p14="http://schemas.microsoft.com/office/powerpoint/2010/main" xmlns="" val="38591083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2400" cap="none" dirty="0" smtClean="0"/>
              <a:t>An </a:t>
            </a:r>
            <a:r>
              <a:rPr lang="en-IN" sz="2400" b="1" cap="none" dirty="0" smtClean="0"/>
              <a:t>encoder</a:t>
            </a:r>
            <a:r>
              <a:rPr lang="en-IN" sz="2400" cap="none" dirty="0" smtClean="0"/>
              <a:t> is a combinational circuit that performs the reverse operation of decoder. </a:t>
            </a:r>
          </a:p>
          <a:p>
            <a:r>
              <a:rPr lang="en-IN" sz="2400" cap="none" dirty="0" smtClean="0"/>
              <a:t>It has maximum of 2</a:t>
            </a:r>
            <a:r>
              <a:rPr lang="en-IN" sz="2400" cap="none" baseline="30000" dirty="0" smtClean="0"/>
              <a:t>n</a:t>
            </a:r>
            <a:r>
              <a:rPr lang="en-IN" sz="2400" cap="none" dirty="0" smtClean="0"/>
              <a:t> input lines and ‘n’ output lines. </a:t>
            </a:r>
          </a:p>
          <a:p>
            <a:r>
              <a:rPr lang="en-IN" sz="2400" cap="none" dirty="0" smtClean="0"/>
              <a:t>It will produce a binary code equivalent to the input, which is active high. </a:t>
            </a:r>
          </a:p>
          <a:p>
            <a:r>
              <a:rPr lang="en-IN" sz="2400" cap="none" dirty="0" smtClean="0"/>
              <a:t>Therefore, the encoder encodes 2</a:t>
            </a:r>
            <a:r>
              <a:rPr lang="en-IN" sz="2400" cap="none" baseline="30000" dirty="0" smtClean="0"/>
              <a:t>n</a:t>
            </a:r>
            <a:r>
              <a:rPr lang="en-IN" sz="2400" cap="none" dirty="0" smtClean="0"/>
              <a:t> input lines with ‘n’ bits.</a:t>
            </a: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90</a:t>
            </a:fld>
            <a:endParaRPr lang="en-US" dirty="0"/>
          </a:p>
        </p:txBody>
      </p:sp>
      <p:sp>
        <p:nvSpPr>
          <p:cNvPr id="2" name="Title 1"/>
          <p:cNvSpPr>
            <a:spLocks noGrp="1"/>
          </p:cNvSpPr>
          <p:nvPr>
            <p:ph type="title"/>
          </p:nvPr>
        </p:nvSpPr>
        <p:spPr/>
        <p:txBody>
          <a:bodyPr/>
          <a:lstStyle/>
          <a:p>
            <a:r>
              <a:rPr lang="en-IN" dirty="0" smtClean="0"/>
              <a:t>E</a:t>
            </a:r>
            <a:r>
              <a:rPr lang="en-IN" dirty="0" smtClean="0"/>
              <a:t>ncoders</a:t>
            </a:r>
            <a:endParaRPr lang="en-IN" dirty="0"/>
          </a:p>
        </p:txBody>
      </p:sp>
    </p:spTree>
    <p:extLst>
      <p:ext uri="{BB962C8B-B14F-4D97-AF65-F5344CB8AC3E}">
        <p14:creationId xmlns:p14="http://schemas.microsoft.com/office/powerpoint/2010/main" xmlns="" val="22641641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885950"/>
            <a:ext cx="10363826" cy="3905249"/>
          </a:xfrm>
          <a:prstGeom prst="rect">
            <a:avLst/>
          </a:prstGeom>
        </p:spPr>
        <p:txBody>
          <a:bodyPr/>
          <a:lstStyle/>
          <a:p>
            <a:r>
              <a:rPr lang="en-IN" sz="2400" cap="none" dirty="0" smtClean="0"/>
              <a:t>Let 4 to 2 encoder has four inputs Y</a:t>
            </a:r>
            <a:r>
              <a:rPr lang="en-IN" sz="2400" cap="none" baseline="-25000" dirty="0" smtClean="0"/>
              <a:t>3</a:t>
            </a:r>
            <a:r>
              <a:rPr lang="en-IN" sz="2400" cap="none" dirty="0" smtClean="0"/>
              <a:t>, Y</a:t>
            </a:r>
            <a:r>
              <a:rPr lang="en-IN" sz="2400" cap="none" baseline="-25000" dirty="0" smtClean="0"/>
              <a:t>2</a:t>
            </a:r>
            <a:r>
              <a:rPr lang="en-IN" sz="2400" cap="none" dirty="0" smtClean="0"/>
              <a:t>, Y</a:t>
            </a:r>
            <a:r>
              <a:rPr lang="en-IN" sz="2400" cap="none" baseline="-25000" dirty="0" smtClean="0"/>
              <a:t>1</a:t>
            </a:r>
            <a:r>
              <a:rPr lang="en-IN" sz="2400" cap="none" dirty="0" smtClean="0"/>
              <a:t> &amp; Y</a:t>
            </a:r>
            <a:r>
              <a:rPr lang="en-IN" sz="2400" cap="none" baseline="-25000" dirty="0" smtClean="0"/>
              <a:t>0</a:t>
            </a:r>
            <a:r>
              <a:rPr lang="en-IN" sz="2400" cap="none" dirty="0" smtClean="0"/>
              <a:t> and two outputs A</a:t>
            </a:r>
            <a:r>
              <a:rPr lang="en-IN" sz="2400" cap="none" baseline="-25000" dirty="0" smtClean="0"/>
              <a:t>1</a:t>
            </a:r>
            <a:r>
              <a:rPr lang="en-IN" sz="2400" cap="none" dirty="0" smtClean="0"/>
              <a:t> &amp; A</a:t>
            </a:r>
            <a:r>
              <a:rPr lang="en-IN" sz="2400" cap="none" baseline="-25000" dirty="0" smtClean="0"/>
              <a:t>0</a:t>
            </a:r>
            <a:r>
              <a:rPr lang="en-IN" sz="2400" cap="none" dirty="0" smtClean="0"/>
              <a:t>. </a:t>
            </a:r>
          </a:p>
          <a:p>
            <a:r>
              <a:rPr lang="en-IN" sz="2400" cap="none" dirty="0" smtClean="0"/>
              <a:t>At any time, only one of these 4 inputs can be ‘1’ in order to get the respective binary code at the output</a:t>
            </a:r>
            <a:r>
              <a:rPr lang="en-IN" dirty="0" smtClean="0"/>
              <a:t>.</a:t>
            </a:r>
            <a:r>
              <a:rPr lang="en-IN"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91</a:t>
            </a:fld>
            <a:endParaRPr lang="en-US" dirty="0"/>
          </a:p>
        </p:txBody>
      </p:sp>
      <p:sp>
        <p:nvSpPr>
          <p:cNvPr id="2" name="Title 1"/>
          <p:cNvSpPr>
            <a:spLocks noGrp="1"/>
          </p:cNvSpPr>
          <p:nvPr>
            <p:ph type="title"/>
          </p:nvPr>
        </p:nvSpPr>
        <p:spPr/>
        <p:txBody>
          <a:bodyPr/>
          <a:lstStyle/>
          <a:p>
            <a:r>
              <a:rPr lang="en-IN" dirty="0"/>
              <a:t>4 to 2 </a:t>
            </a:r>
            <a:r>
              <a:rPr lang="en-IN" dirty="0" smtClean="0"/>
              <a:t>Encoder</a:t>
            </a:r>
            <a:endParaRPr lang="en-IN" dirty="0"/>
          </a:p>
        </p:txBody>
      </p:sp>
      <p:pic>
        <p:nvPicPr>
          <p:cNvPr id="1026" name="Picture 2" descr="4 to 2 Encod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27001" y="3482127"/>
            <a:ext cx="5311775" cy="200025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6852003" y="3509538"/>
            <a:ext cx="3872603" cy="1938992"/>
          </a:xfrm>
          <a:prstGeom prst="rect">
            <a:avLst/>
          </a:prstGeom>
        </p:spPr>
        <p:txBody>
          <a:bodyPr wrap="square">
            <a:spAutoFit/>
          </a:bodyPr>
          <a:lstStyle/>
          <a:p>
            <a:r>
              <a:rPr lang="en-IN" sz="2400" dirty="0"/>
              <a:t>Boolean functions for each output as</a:t>
            </a:r>
          </a:p>
          <a:p>
            <a:endParaRPr lang="en-IN" sz="2400" dirty="0"/>
          </a:p>
          <a:p>
            <a:r>
              <a:rPr lang="en-IN" sz="2400" dirty="0"/>
              <a:t>A1=Y3+Y2</a:t>
            </a:r>
          </a:p>
          <a:p>
            <a:r>
              <a:rPr lang="en-IN" sz="2400" dirty="0"/>
              <a:t>A0=Y3+Y1</a:t>
            </a:r>
          </a:p>
        </p:txBody>
      </p:sp>
    </p:spTree>
    <p:extLst>
      <p:ext uri="{BB962C8B-B14F-4D97-AF65-F5344CB8AC3E}">
        <p14:creationId xmlns:p14="http://schemas.microsoft.com/office/powerpoint/2010/main" xmlns="" val="6192644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xmlns="" val="2610224577"/>
              </p:ext>
            </p:extLst>
          </p:nvPr>
        </p:nvGraphicFramePr>
        <p:xfrm>
          <a:off x="1985553" y="2214695"/>
          <a:ext cx="8528460" cy="3144546"/>
        </p:xfrm>
        <a:graphic>
          <a:graphicData uri="http://schemas.openxmlformats.org/drawingml/2006/table">
            <a:tbl>
              <a:tblPr/>
              <a:tblGrid>
                <a:gridCol w="1421410"/>
                <a:gridCol w="1421410"/>
                <a:gridCol w="1421410"/>
                <a:gridCol w="1421410"/>
                <a:gridCol w="1421410"/>
                <a:gridCol w="1421410"/>
              </a:tblGrid>
              <a:tr h="524091">
                <a:tc gridSpan="4">
                  <a:txBody>
                    <a:bodyPr/>
                    <a:lstStyle/>
                    <a:p>
                      <a:pPr algn="ctr" fontAlgn="t"/>
                      <a:r>
                        <a:rPr lang="en-IN">
                          <a:effectLst/>
                        </a:rPr>
                        <a:t>Inputs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hMerge="1">
                  <a:txBody>
                    <a:bodyPr/>
                    <a:lstStyle/>
                    <a:p>
                      <a:endParaRPr lang="en-IN"/>
                    </a:p>
                  </a:txBody>
                  <a:tcPr/>
                </a:tc>
                <a:tc hMerge="1">
                  <a:txBody>
                    <a:bodyPr/>
                    <a:lstStyle/>
                    <a:p>
                      <a:endParaRPr lang="en-IN"/>
                    </a:p>
                  </a:txBody>
                  <a:tcPr/>
                </a:tc>
                <a:tc hMerge="1">
                  <a:txBody>
                    <a:bodyPr/>
                    <a:lstStyle/>
                    <a:p>
                      <a:endParaRPr lang="en-IN"/>
                    </a:p>
                  </a:txBody>
                  <a:tcPr/>
                </a:tc>
                <a:tc gridSpan="2">
                  <a:txBody>
                    <a:bodyPr/>
                    <a:lstStyle/>
                    <a:p>
                      <a:pPr algn="ctr" fontAlgn="t"/>
                      <a:r>
                        <a:rPr lang="en-IN">
                          <a:effectLst/>
                        </a:rPr>
                        <a:t>Outputs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hMerge="1">
                  <a:txBody>
                    <a:bodyPr/>
                    <a:lstStyle/>
                    <a:p>
                      <a:endParaRPr lang="en-IN"/>
                    </a:p>
                  </a:txBody>
                  <a:tcPr/>
                </a:tc>
              </a:tr>
              <a:tr h="524091">
                <a:tc>
                  <a:txBody>
                    <a:bodyPr/>
                    <a:lstStyle/>
                    <a:p>
                      <a:pPr fontAlgn="t"/>
                      <a:r>
                        <a:rPr lang="en-IN" b="1">
                          <a:effectLst/>
                        </a:rPr>
                        <a:t>Y</a:t>
                      </a:r>
                      <a:r>
                        <a:rPr lang="en-IN" b="1" baseline="-25000">
                          <a:effectLst/>
                        </a:rPr>
                        <a:t>3</a:t>
                      </a:r>
                      <a:endParaRPr lang="en-IN">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b="1">
                          <a:effectLst/>
                        </a:rPr>
                        <a:t>Y</a:t>
                      </a:r>
                      <a:r>
                        <a:rPr lang="en-IN" b="1" baseline="-25000">
                          <a:effectLst/>
                        </a:rPr>
                        <a:t>2</a:t>
                      </a:r>
                      <a:endParaRPr lang="en-IN">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b="1">
                          <a:effectLst/>
                        </a:rPr>
                        <a:t>Y</a:t>
                      </a:r>
                      <a:r>
                        <a:rPr lang="en-IN" b="1" baseline="-25000">
                          <a:effectLst/>
                        </a:rPr>
                        <a:t>1</a:t>
                      </a:r>
                      <a:endParaRPr lang="en-IN">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b="1">
                          <a:effectLst/>
                        </a:rPr>
                        <a:t>Y</a:t>
                      </a:r>
                      <a:r>
                        <a:rPr lang="en-IN" b="1" baseline="-25000">
                          <a:effectLst/>
                        </a:rPr>
                        <a:t>0</a:t>
                      </a:r>
                      <a:endParaRPr lang="en-IN">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b="1">
                          <a:effectLst/>
                        </a:rPr>
                        <a:t>A</a:t>
                      </a:r>
                      <a:r>
                        <a:rPr lang="en-IN" b="1" baseline="-25000">
                          <a:effectLst/>
                        </a:rPr>
                        <a:t>1</a:t>
                      </a:r>
                      <a:endParaRPr lang="en-IN">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b="1">
                          <a:effectLst/>
                        </a:rPr>
                        <a:t>A</a:t>
                      </a:r>
                      <a:r>
                        <a:rPr lang="en-IN" b="1" baseline="-25000">
                          <a:effectLst/>
                        </a:rPr>
                        <a:t>0</a:t>
                      </a:r>
                      <a:endParaRPr lang="en-IN">
                        <a:effectLst/>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24091">
                <a:tc>
                  <a:txBody>
                    <a:bodyPr/>
                    <a:lstStyle/>
                    <a:p>
                      <a:pP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a:effectLst/>
                        </a:rPr>
                        <a:t>1</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24091">
                <a:tc>
                  <a:txBody>
                    <a:bodyPr/>
                    <a:lstStyle/>
                    <a:p>
                      <a:pP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a:effectLst/>
                        </a:rPr>
                        <a:t>1</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a:effectLst/>
                        </a:rPr>
                        <a:t>1</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24091">
                <a:tc>
                  <a:txBody>
                    <a:bodyPr/>
                    <a:lstStyle/>
                    <a:p>
                      <a:pP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a:effectLst/>
                        </a:rPr>
                        <a:t>1</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a:effectLst/>
                        </a:rPr>
                        <a:t>1</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524091">
                <a:tc>
                  <a:txBody>
                    <a:bodyPr/>
                    <a:lstStyle/>
                    <a:p>
                      <a:pPr fontAlgn="t"/>
                      <a:r>
                        <a:rPr lang="en-IN">
                          <a:effectLst/>
                        </a:rPr>
                        <a:t>1</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a:effectLst/>
                        </a:rPr>
                        <a:t>0</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a:effectLst/>
                        </a:rPr>
                        <a:t>1</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dirty="0">
                          <a:effectLst/>
                        </a:rPr>
                        <a:t>1</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6D22F896-40B5-4ADD-8801-0D06FADFA095}" type="slidenum">
              <a:rPr lang="en-US" smtClean="0"/>
              <a:pPr/>
              <a:t>92</a:t>
            </a:fld>
            <a:endParaRPr lang="en-US" dirty="0"/>
          </a:p>
        </p:txBody>
      </p:sp>
      <p:sp>
        <p:nvSpPr>
          <p:cNvPr id="2" name="Title 1"/>
          <p:cNvSpPr>
            <a:spLocks noGrp="1"/>
          </p:cNvSpPr>
          <p:nvPr>
            <p:ph type="title"/>
          </p:nvPr>
        </p:nvSpPr>
        <p:spPr/>
        <p:txBody>
          <a:bodyPr/>
          <a:lstStyle/>
          <a:p>
            <a:r>
              <a:rPr lang="en-IN" b="1" dirty="0"/>
              <a:t>Truth table</a:t>
            </a:r>
            <a:r>
              <a:rPr lang="en-IN" dirty="0"/>
              <a:t> of 4 to 2 encoder</a:t>
            </a:r>
          </a:p>
        </p:txBody>
      </p:sp>
    </p:spTree>
    <p:extLst>
      <p:ext uri="{BB962C8B-B14F-4D97-AF65-F5344CB8AC3E}">
        <p14:creationId xmlns:p14="http://schemas.microsoft.com/office/powerpoint/2010/main" xmlns="" val="27852341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238500" y="2691606"/>
            <a:ext cx="5715000" cy="2105025"/>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pPr/>
              <a:t>93</a:t>
            </a:fld>
            <a:endParaRPr lang="en-US" dirty="0"/>
          </a:p>
        </p:txBody>
      </p:sp>
      <p:sp>
        <p:nvSpPr>
          <p:cNvPr id="2" name="Title 1"/>
          <p:cNvSpPr>
            <a:spLocks noGrp="1"/>
          </p:cNvSpPr>
          <p:nvPr>
            <p:ph type="title"/>
          </p:nvPr>
        </p:nvSpPr>
        <p:spPr/>
        <p:txBody>
          <a:bodyPr/>
          <a:lstStyle/>
          <a:p>
            <a:r>
              <a:rPr lang="en-IN" dirty="0" smtClean="0"/>
              <a:t>Logic circuit</a:t>
            </a:r>
            <a:endParaRPr lang="en-IN" dirty="0"/>
          </a:p>
        </p:txBody>
      </p:sp>
    </p:spTree>
    <p:extLst>
      <p:ext uri="{BB962C8B-B14F-4D97-AF65-F5344CB8AC3E}">
        <p14:creationId xmlns:p14="http://schemas.microsoft.com/office/powerpoint/2010/main" xmlns="" val="22876894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lstStyle/>
          <a:p>
            <a:r>
              <a:rPr lang="en-IN" dirty="0"/>
              <a:t>Octal to binary Encoder has eight inputs, Y</a:t>
            </a:r>
            <a:r>
              <a:rPr lang="en-IN" baseline="-25000" dirty="0"/>
              <a:t>7</a:t>
            </a:r>
            <a:r>
              <a:rPr lang="en-IN" dirty="0"/>
              <a:t> to Y</a:t>
            </a:r>
            <a:r>
              <a:rPr lang="en-IN" baseline="-25000" dirty="0"/>
              <a:t>0</a:t>
            </a:r>
            <a:r>
              <a:rPr lang="en-IN" dirty="0"/>
              <a:t> and three outputs A</a:t>
            </a:r>
            <a:r>
              <a:rPr lang="en-IN" baseline="-25000" dirty="0"/>
              <a:t>2</a:t>
            </a:r>
            <a:r>
              <a:rPr lang="en-IN" dirty="0"/>
              <a:t>, A</a:t>
            </a:r>
            <a:r>
              <a:rPr lang="en-IN" baseline="-25000" dirty="0"/>
              <a:t>1</a:t>
            </a:r>
            <a:r>
              <a:rPr lang="en-IN" dirty="0"/>
              <a:t> &amp; A</a:t>
            </a:r>
            <a:r>
              <a:rPr lang="en-IN" baseline="-25000" dirty="0"/>
              <a:t>0</a:t>
            </a:r>
            <a:r>
              <a:rPr lang="en-IN" dirty="0"/>
              <a:t>. Octal to </a:t>
            </a:r>
            <a:r>
              <a:rPr lang="en-IN" dirty="0" smtClean="0"/>
              <a:t>binary </a:t>
            </a:r>
            <a:r>
              <a:rPr lang="en-IN" dirty="0"/>
              <a:t>encoder is nothing but 8 to 3 encoder</a:t>
            </a:r>
            <a:r>
              <a:rPr lang="en-IN" dirty="0" smtClean="0"/>
              <a:t>.</a:t>
            </a:r>
          </a:p>
          <a:p>
            <a:r>
              <a:rPr lang="en-IN" dirty="0"/>
              <a:t>At any time, only one of these eight inputs can be ‘1’ in order to get the respective binary code.</a:t>
            </a:r>
          </a:p>
        </p:txBody>
      </p:sp>
      <p:sp>
        <p:nvSpPr>
          <p:cNvPr id="6" name="Slide Number Placeholder 5"/>
          <p:cNvSpPr>
            <a:spLocks noGrp="1"/>
          </p:cNvSpPr>
          <p:nvPr>
            <p:ph type="sldNum" sz="quarter" idx="12"/>
          </p:nvPr>
        </p:nvSpPr>
        <p:spPr/>
        <p:txBody>
          <a:bodyPr/>
          <a:lstStyle/>
          <a:p>
            <a:fld id="{6D22F896-40B5-4ADD-8801-0D06FADFA095}" type="slidenum">
              <a:rPr lang="en-US" smtClean="0"/>
              <a:pPr/>
              <a:t>94</a:t>
            </a:fld>
            <a:endParaRPr lang="en-US" dirty="0"/>
          </a:p>
        </p:txBody>
      </p:sp>
      <p:sp>
        <p:nvSpPr>
          <p:cNvPr id="2" name="Title 1"/>
          <p:cNvSpPr>
            <a:spLocks noGrp="1"/>
          </p:cNvSpPr>
          <p:nvPr>
            <p:ph type="title"/>
          </p:nvPr>
        </p:nvSpPr>
        <p:spPr/>
        <p:txBody>
          <a:bodyPr/>
          <a:lstStyle/>
          <a:p>
            <a:r>
              <a:rPr lang="en-IN" dirty="0"/>
              <a:t>Octal to Binary </a:t>
            </a:r>
            <a:r>
              <a:rPr lang="en-IN" dirty="0" smtClean="0"/>
              <a:t>Encoder</a:t>
            </a:r>
            <a:endParaRPr lang="en-IN" dirty="0"/>
          </a:p>
        </p:txBody>
      </p:sp>
    </p:spTree>
    <p:extLst>
      <p:ext uri="{BB962C8B-B14F-4D97-AF65-F5344CB8AC3E}">
        <p14:creationId xmlns:p14="http://schemas.microsoft.com/office/powerpoint/2010/main" xmlns="" val="175509234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238500" y="2386806"/>
            <a:ext cx="5715000" cy="2714625"/>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pPr/>
              <a:t>95</a:t>
            </a:fld>
            <a:endParaRPr lang="en-US" dirty="0"/>
          </a:p>
        </p:txBody>
      </p:sp>
      <p:sp>
        <p:nvSpPr>
          <p:cNvPr id="2" name="Title 1"/>
          <p:cNvSpPr>
            <a:spLocks noGrp="1"/>
          </p:cNvSpPr>
          <p:nvPr>
            <p:ph type="title"/>
          </p:nvPr>
        </p:nvSpPr>
        <p:spPr/>
        <p:txBody>
          <a:bodyPr/>
          <a:lstStyle/>
          <a:p>
            <a:r>
              <a:rPr lang="en-IN" dirty="0" smtClean="0"/>
              <a:t>Block diagram</a:t>
            </a:r>
            <a:endParaRPr lang="en-IN" dirty="0"/>
          </a:p>
        </p:txBody>
      </p:sp>
    </p:spTree>
    <p:extLst>
      <p:ext uri="{BB962C8B-B14F-4D97-AF65-F5344CB8AC3E}">
        <p14:creationId xmlns:p14="http://schemas.microsoft.com/office/powerpoint/2010/main" xmlns="" val="15375914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2084368443"/>
              </p:ext>
            </p:extLst>
          </p:nvPr>
        </p:nvGraphicFramePr>
        <p:xfrm>
          <a:off x="1841866" y="1894112"/>
          <a:ext cx="8464731" cy="3897090"/>
        </p:xfrm>
        <a:graphic>
          <a:graphicData uri="http://schemas.openxmlformats.org/drawingml/2006/table">
            <a:tbl>
              <a:tblPr/>
              <a:tblGrid>
                <a:gridCol w="769521"/>
                <a:gridCol w="769521"/>
                <a:gridCol w="769521"/>
                <a:gridCol w="769521"/>
                <a:gridCol w="769521"/>
                <a:gridCol w="769521"/>
                <a:gridCol w="769521"/>
                <a:gridCol w="769521"/>
                <a:gridCol w="769521"/>
                <a:gridCol w="769521"/>
                <a:gridCol w="769521"/>
              </a:tblGrid>
              <a:tr h="389709">
                <a:tc gridSpan="8">
                  <a:txBody>
                    <a:bodyPr/>
                    <a:lstStyle/>
                    <a:p>
                      <a:pPr algn="ctr" fontAlgn="t"/>
                      <a:r>
                        <a:rPr lang="en-IN" sz="1400" dirty="0">
                          <a:effectLst/>
                        </a:rPr>
                        <a:t>Inputs</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gridSpan="3">
                  <a:txBody>
                    <a:bodyPr/>
                    <a:lstStyle/>
                    <a:p>
                      <a:pPr algn="ctr" fontAlgn="t"/>
                      <a:r>
                        <a:rPr lang="en-IN" sz="1400">
                          <a:effectLst/>
                        </a:rPr>
                        <a:t>Outputs</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hMerge="1">
                  <a:txBody>
                    <a:bodyPr/>
                    <a:lstStyle/>
                    <a:p>
                      <a:endParaRPr lang="en-IN"/>
                    </a:p>
                  </a:txBody>
                  <a:tcPr/>
                </a:tc>
                <a:tc hMerge="1">
                  <a:txBody>
                    <a:bodyPr/>
                    <a:lstStyle/>
                    <a:p>
                      <a:endParaRPr lang="en-IN"/>
                    </a:p>
                  </a:txBody>
                  <a:tcPr/>
                </a:tc>
              </a:tr>
              <a:tr h="389709">
                <a:tc>
                  <a:txBody>
                    <a:bodyPr/>
                    <a:lstStyle/>
                    <a:p>
                      <a:pPr fontAlgn="t"/>
                      <a:r>
                        <a:rPr lang="en-IN" sz="1400" b="1">
                          <a:effectLst/>
                        </a:rPr>
                        <a:t>Y</a:t>
                      </a:r>
                      <a:r>
                        <a:rPr lang="en-IN" sz="1400" b="1" baseline="-25000">
                          <a:effectLst/>
                        </a:rPr>
                        <a:t>7</a:t>
                      </a:r>
                      <a:endParaRPr lang="en-IN" sz="140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b="1">
                          <a:effectLst/>
                        </a:rPr>
                        <a:t>Y</a:t>
                      </a:r>
                      <a:r>
                        <a:rPr lang="en-IN" sz="1400" b="1" baseline="-25000">
                          <a:effectLst/>
                        </a:rPr>
                        <a:t>6</a:t>
                      </a:r>
                      <a:endParaRPr lang="en-IN" sz="140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b="1">
                          <a:effectLst/>
                        </a:rPr>
                        <a:t>Y</a:t>
                      </a:r>
                      <a:r>
                        <a:rPr lang="en-IN" sz="1400" b="1" baseline="-25000">
                          <a:effectLst/>
                        </a:rPr>
                        <a:t>5</a:t>
                      </a:r>
                      <a:endParaRPr lang="en-IN" sz="140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b="1">
                          <a:effectLst/>
                        </a:rPr>
                        <a:t>Y</a:t>
                      </a:r>
                      <a:r>
                        <a:rPr lang="en-IN" sz="1400" b="1" baseline="-25000">
                          <a:effectLst/>
                        </a:rPr>
                        <a:t>4</a:t>
                      </a:r>
                      <a:endParaRPr lang="en-IN" sz="140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b="1">
                          <a:effectLst/>
                        </a:rPr>
                        <a:t>Y</a:t>
                      </a:r>
                      <a:r>
                        <a:rPr lang="en-IN" sz="1400" b="1" baseline="-25000">
                          <a:effectLst/>
                        </a:rPr>
                        <a:t>3</a:t>
                      </a:r>
                      <a:endParaRPr lang="en-IN" sz="140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b="1">
                          <a:effectLst/>
                        </a:rPr>
                        <a:t>Y</a:t>
                      </a:r>
                      <a:r>
                        <a:rPr lang="en-IN" sz="1400" b="1" baseline="-25000">
                          <a:effectLst/>
                        </a:rPr>
                        <a:t>2</a:t>
                      </a:r>
                      <a:endParaRPr lang="en-IN" sz="140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b="1">
                          <a:effectLst/>
                        </a:rPr>
                        <a:t>Y</a:t>
                      </a:r>
                      <a:r>
                        <a:rPr lang="en-IN" sz="1400" b="1" baseline="-25000">
                          <a:effectLst/>
                        </a:rPr>
                        <a:t>1</a:t>
                      </a:r>
                      <a:endParaRPr lang="en-IN" sz="140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b="1">
                          <a:effectLst/>
                        </a:rPr>
                        <a:t>Y</a:t>
                      </a:r>
                      <a:r>
                        <a:rPr lang="en-IN" sz="1400" b="1" baseline="-25000">
                          <a:effectLst/>
                        </a:rPr>
                        <a:t>0</a:t>
                      </a:r>
                      <a:endParaRPr lang="en-IN" sz="140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b="1">
                          <a:effectLst/>
                        </a:rPr>
                        <a:t>A</a:t>
                      </a:r>
                      <a:r>
                        <a:rPr lang="en-IN" sz="1400" b="1" baseline="-25000">
                          <a:effectLst/>
                        </a:rPr>
                        <a:t>2</a:t>
                      </a:r>
                      <a:endParaRPr lang="en-IN" sz="140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b="1">
                          <a:effectLst/>
                        </a:rPr>
                        <a:t>A</a:t>
                      </a:r>
                      <a:r>
                        <a:rPr lang="en-IN" sz="1400" b="1" baseline="-25000">
                          <a:effectLst/>
                        </a:rPr>
                        <a:t>1</a:t>
                      </a:r>
                      <a:endParaRPr lang="en-IN" sz="140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b="1">
                          <a:effectLst/>
                        </a:rPr>
                        <a:t>A</a:t>
                      </a:r>
                      <a:r>
                        <a:rPr lang="en-IN" sz="1400" b="1" baseline="-25000">
                          <a:effectLst/>
                        </a:rPr>
                        <a:t>0</a:t>
                      </a:r>
                      <a:endParaRPr lang="en-IN" sz="1400">
                        <a:effectLst/>
                      </a:endParaRP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89709">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1</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89709">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1</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1</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89709">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1</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1</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89709">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1</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1</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1</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89709">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1</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1</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89709">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1</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1</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1</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89709">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1</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1</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1</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389709">
                <a:tc>
                  <a:txBody>
                    <a:bodyPr/>
                    <a:lstStyle/>
                    <a:p>
                      <a:pPr fontAlgn="t"/>
                      <a:r>
                        <a:rPr lang="en-IN" sz="1400">
                          <a:effectLst/>
                        </a:rPr>
                        <a:t>1</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0</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1</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a:effectLst/>
                        </a:rPr>
                        <a:t>1</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IN" sz="1400" dirty="0">
                          <a:effectLst/>
                        </a:rPr>
                        <a:t>1</a:t>
                      </a:r>
                    </a:p>
                  </a:txBody>
                  <a:tcPr marL="61147" marR="61147" marT="61147" marB="6114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6D22F896-40B5-4ADD-8801-0D06FADFA095}" type="slidenum">
              <a:rPr lang="en-US" smtClean="0"/>
              <a:pPr/>
              <a:t>96</a:t>
            </a:fld>
            <a:endParaRPr lang="en-US" dirty="0"/>
          </a:p>
        </p:txBody>
      </p:sp>
      <p:sp>
        <p:nvSpPr>
          <p:cNvPr id="2" name="Title 1"/>
          <p:cNvSpPr>
            <a:spLocks noGrp="1"/>
          </p:cNvSpPr>
          <p:nvPr>
            <p:ph type="title"/>
          </p:nvPr>
        </p:nvSpPr>
        <p:spPr/>
        <p:txBody>
          <a:bodyPr>
            <a:normAutofit/>
          </a:bodyPr>
          <a:lstStyle/>
          <a:p>
            <a:r>
              <a:rPr lang="en-IN" b="1" dirty="0"/>
              <a:t>Truth table</a:t>
            </a:r>
            <a:r>
              <a:rPr lang="en-IN" dirty="0"/>
              <a:t> of octal to binary encoder</a:t>
            </a:r>
          </a:p>
        </p:txBody>
      </p:sp>
    </p:spTree>
    <p:extLst>
      <p:ext uri="{BB962C8B-B14F-4D97-AF65-F5344CB8AC3E}">
        <p14:creationId xmlns:p14="http://schemas.microsoft.com/office/powerpoint/2010/main" xmlns="" val="238053373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2367092"/>
            <a:ext cx="10363826" cy="3424107"/>
          </a:xfrm>
          <a:prstGeom prst="rect">
            <a:avLst/>
          </a:prstGeom>
        </p:spPr>
        <p:txBody>
          <a:bodyPr>
            <a:normAutofit/>
          </a:bodyPr>
          <a:lstStyle/>
          <a:p>
            <a:r>
              <a:rPr lang="en-IN" sz="2400" b="1" cap="none" dirty="0" smtClean="0"/>
              <a:t>Boolean functions</a:t>
            </a:r>
            <a:r>
              <a:rPr lang="en-IN" sz="2400" cap="none" dirty="0" smtClean="0"/>
              <a:t> for each output as</a:t>
            </a:r>
          </a:p>
          <a:p>
            <a:pPr lvl="1"/>
            <a:r>
              <a:rPr lang="en-IN" sz="2400" cap="none" dirty="0" smtClean="0"/>
              <a:t>2=y7+y6+y5+y4</a:t>
            </a:r>
          </a:p>
          <a:p>
            <a:pPr lvl="1"/>
            <a:r>
              <a:rPr lang="en-IN" sz="2400" cap="none" dirty="0" smtClean="0"/>
              <a:t>A1=y7+y6+y3+y2</a:t>
            </a:r>
          </a:p>
          <a:p>
            <a:pPr lvl="1"/>
            <a:r>
              <a:rPr lang="en-IN" sz="2400" cap="none" dirty="0" smtClean="0"/>
              <a:t>A0=y7+y5+y3+y1</a:t>
            </a: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97</a:t>
            </a:fld>
            <a:endParaRPr lang="en-US" dirty="0"/>
          </a:p>
        </p:txBody>
      </p:sp>
      <p:sp>
        <p:nvSpPr>
          <p:cNvPr id="2" name="Title 1"/>
          <p:cNvSpPr>
            <a:spLocks noGrp="1"/>
          </p:cNvSpPr>
          <p:nvPr>
            <p:ph type="title"/>
          </p:nvPr>
        </p:nvSpPr>
        <p:spPr/>
        <p:txBody>
          <a:bodyPr/>
          <a:lstStyle/>
          <a:p>
            <a:r>
              <a:rPr lang="en-IN" b="1" dirty="0"/>
              <a:t>Boolean functions</a:t>
            </a:r>
            <a:endParaRPr lang="en-IN" dirty="0"/>
          </a:p>
        </p:txBody>
      </p:sp>
    </p:spTree>
    <p:extLst>
      <p:ext uri="{BB962C8B-B14F-4D97-AF65-F5344CB8AC3E}">
        <p14:creationId xmlns:p14="http://schemas.microsoft.com/office/powerpoint/2010/main" xmlns="" val="25223384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238500" y="1720056"/>
            <a:ext cx="5715000" cy="4048125"/>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pPr/>
              <a:t>98</a:t>
            </a:fld>
            <a:endParaRPr lang="en-US" dirty="0"/>
          </a:p>
        </p:txBody>
      </p:sp>
      <p:sp>
        <p:nvSpPr>
          <p:cNvPr id="2" name="Title 1"/>
          <p:cNvSpPr>
            <a:spLocks noGrp="1"/>
          </p:cNvSpPr>
          <p:nvPr>
            <p:ph type="title"/>
          </p:nvPr>
        </p:nvSpPr>
        <p:spPr/>
        <p:txBody>
          <a:bodyPr/>
          <a:lstStyle/>
          <a:p>
            <a:r>
              <a:rPr lang="en-IN" dirty="0" smtClean="0"/>
              <a:t>Logic circuit</a:t>
            </a:r>
            <a:endParaRPr lang="en-IN" dirty="0"/>
          </a:p>
        </p:txBody>
      </p:sp>
    </p:spTree>
    <p:extLst>
      <p:ext uri="{BB962C8B-B14F-4D97-AF65-F5344CB8AC3E}">
        <p14:creationId xmlns:p14="http://schemas.microsoft.com/office/powerpoint/2010/main" xmlns="" val="389732045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74" y="1687823"/>
            <a:ext cx="10363826" cy="3424107"/>
          </a:xfrm>
          <a:prstGeom prst="rect">
            <a:avLst/>
          </a:prstGeom>
        </p:spPr>
        <p:txBody>
          <a:bodyPr>
            <a:noAutofit/>
          </a:bodyPr>
          <a:lstStyle/>
          <a:p>
            <a:r>
              <a:rPr lang="en-IN" sz="2400" cap="none" dirty="0" smtClean="0"/>
              <a:t>Following are the drawbacks of normal encoder.</a:t>
            </a:r>
          </a:p>
          <a:p>
            <a:r>
              <a:rPr lang="en-IN" sz="2400" cap="none" dirty="0" smtClean="0"/>
              <a:t>There is an ambiguity, when all outputs of encoder are equal to zero. Because, it could be the code corresponding to the inputs, when only least significant input is one or when all inputs are zero.</a:t>
            </a:r>
          </a:p>
          <a:p>
            <a:r>
              <a:rPr lang="en-IN" sz="2400" cap="none" dirty="0" smtClean="0"/>
              <a:t>If more than one input is active high, then the encoder produces an output, which may not be the correct code. For </a:t>
            </a:r>
            <a:r>
              <a:rPr lang="en-IN" sz="2400" b="1" cap="none" dirty="0" smtClean="0"/>
              <a:t>example</a:t>
            </a:r>
            <a:r>
              <a:rPr lang="en-IN" sz="2400" cap="none" dirty="0" smtClean="0"/>
              <a:t>, if both Y</a:t>
            </a:r>
            <a:r>
              <a:rPr lang="en-IN" sz="2400" cap="none" baseline="-25000" dirty="0" smtClean="0"/>
              <a:t>3</a:t>
            </a:r>
            <a:r>
              <a:rPr lang="en-IN" sz="2400" cap="none" dirty="0" smtClean="0"/>
              <a:t> and Y</a:t>
            </a:r>
            <a:r>
              <a:rPr lang="en-IN" sz="2400" cap="none" baseline="-25000" dirty="0" smtClean="0"/>
              <a:t>6</a:t>
            </a:r>
            <a:r>
              <a:rPr lang="en-IN" sz="2400" cap="none" dirty="0" smtClean="0"/>
              <a:t> are ‘1’, then the encoder produces 111 at the output. This is neither equivalent code corresponding to Y</a:t>
            </a:r>
            <a:r>
              <a:rPr lang="en-IN" sz="2400" cap="none" baseline="-25000" dirty="0" smtClean="0"/>
              <a:t>3</a:t>
            </a:r>
            <a:r>
              <a:rPr lang="en-IN" sz="2400" cap="none" dirty="0" smtClean="0"/>
              <a:t>, when it is ‘1’ nor the equivalent code corresponding to Y</a:t>
            </a:r>
            <a:r>
              <a:rPr lang="en-IN" sz="2400" cap="none" baseline="-25000" dirty="0" smtClean="0"/>
              <a:t>6</a:t>
            </a:r>
            <a:r>
              <a:rPr lang="en-IN" sz="2400" cap="none" dirty="0" smtClean="0"/>
              <a:t>, when it is ‘1’.</a:t>
            </a:r>
            <a:endParaRPr lang="en-IN" sz="2400" cap="none"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99</a:t>
            </a:fld>
            <a:endParaRPr lang="en-US" dirty="0"/>
          </a:p>
        </p:txBody>
      </p:sp>
      <p:sp>
        <p:nvSpPr>
          <p:cNvPr id="2" name="Title 1"/>
          <p:cNvSpPr>
            <a:spLocks noGrp="1"/>
          </p:cNvSpPr>
          <p:nvPr>
            <p:ph type="title"/>
          </p:nvPr>
        </p:nvSpPr>
        <p:spPr/>
        <p:txBody>
          <a:bodyPr>
            <a:normAutofit fontScale="90000"/>
          </a:bodyPr>
          <a:lstStyle/>
          <a:p>
            <a:r>
              <a:rPr lang="en-IN" dirty="0"/>
              <a:t>Drawbacks of Encoder</a:t>
            </a:r>
            <a:br>
              <a:rPr lang="en-IN" dirty="0"/>
            </a:br>
            <a:endParaRPr lang="en-IN" dirty="0"/>
          </a:p>
        </p:txBody>
      </p:sp>
    </p:spTree>
    <p:extLst>
      <p:ext uri="{BB962C8B-B14F-4D97-AF65-F5344CB8AC3E}">
        <p14:creationId xmlns:p14="http://schemas.microsoft.com/office/powerpoint/2010/main" xmlns="" val="29553241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242</TotalTime>
  <Words>7251</Words>
  <Application>Microsoft Office PowerPoint</Application>
  <PresentationFormat>Custom</PresentationFormat>
  <Paragraphs>1497</Paragraphs>
  <Slides>233</Slides>
  <Notes>17</Notes>
  <HiddenSlides>0</HiddenSlides>
  <MMClips>0</MMClips>
  <ScaleCrop>false</ScaleCrop>
  <HeadingPairs>
    <vt:vector size="4" baseType="variant">
      <vt:variant>
        <vt:lpstr>Theme</vt:lpstr>
      </vt:variant>
      <vt:variant>
        <vt:i4>1</vt:i4>
      </vt:variant>
      <vt:variant>
        <vt:lpstr>Slide Titles</vt:lpstr>
      </vt:variant>
      <vt:variant>
        <vt:i4>233</vt:i4>
      </vt:variant>
    </vt:vector>
  </HeadingPairs>
  <TitlesOfParts>
    <vt:vector size="234" baseType="lpstr">
      <vt:lpstr>Concourse</vt:lpstr>
      <vt:lpstr>COMPUTER ORGANIZATION AND ARCHITECTURE  </vt:lpstr>
      <vt:lpstr>LOGIC GATES</vt:lpstr>
      <vt:lpstr>TYPES OF LOGIC GATES </vt:lpstr>
      <vt:lpstr>AND GATE</vt:lpstr>
      <vt:lpstr>OR GATE</vt:lpstr>
      <vt:lpstr>NOT (INVERTER) GATE</vt:lpstr>
      <vt:lpstr>NAND GATE</vt:lpstr>
      <vt:lpstr>NOR GATE</vt:lpstr>
      <vt:lpstr>EXCLUSIVE OR GATE</vt:lpstr>
      <vt:lpstr>EXCLUSIVE NOR GATE</vt:lpstr>
      <vt:lpstr>UNIVERSAL LOGIC</vt:lpstr>
      <vt:lpstr>  Boolean laws and theorems</vt:lpstr>
      <vt:lpstr>BOOLEAN ALGEBRA</vt:lpstr>
      <vt:lpstr>Boolean Postulates – logical or </vt:lpstr>
      <vt:lpstr>Boolean Postulates – logical and </vt:lpstr>
      <vt:lpstr>Basic Laws of Boolean Algebra </vt:lpstr>
      <vt:lpstr>Commutative Law </vt:lpstr>
      <vt:lpstr>Associative Law </vt:lpstr>
      <vt:lpstr>Distributive Law </vt:lpstr>
      <vt:lpstr>Annulment Law</vt:lpstr>
      <vt:lpstr>IDENTITY LAW </vt:lpstr>
      <vt:lpstr>IDEMPOTENT LAW  </vt:lpstr>
      <vt:lpstr>COMPLEMENT LAW </vt:lpstr>
      <vt:lpstr>DOUBLE NEGATION LAW </vt:lpstr>
      <vt:lpstr>AbsorptiON Law </vt:lpstr>
      <vt:lpstr>Theorems of Boolean Algebra </vt:lpstr>
      <vt:lpstr>Duality Theorem </vt:lpstr>
      <vt:lpstr>DUALITY THEOREM</vt:lpstr>
      <vt:lpstr>DeMorgan’s Theorem </vt:lpstr>
      <vt:lpstr>DeMorgan’s Theorem </vt:lpstr>
      <vt:lpstr>           Boolean expressions SOP &amp; POS </vt:lpstr>
      <vt:lpstr>BOOLEAN EXPRESSION</vt:lpstr>
      <vt:lpstr>Canonical Forms </vt:lpstr>
      <vt:lpstr>Sum of products form</vt:lpstr>
      <vt:lpstr>Three variable sop form</vt:lpstr>
      <vt:lpstr>SUM OF PRODUCTS EQUATION</vt:lpstr>
      <vt:lpstr>Product of Sums (POS) form</vt:lpstr>
      <vt:lpstr>Three variable pos form</vt:lpstr>
      <vt:lpstr>PRODUCT OF SUMS EQUATION</vt:lpstr>
      <vt:lpstr>Examples for sop and pos</vt:lpstr>
      <vt:lpstr>Simplification of Boolean expressions</vt:lpstr>
      <vt:lpstr>Karnaugh map</vt:lpstr>
      <vt:lpstr>2-Variable K-Map </vt:lpstr>
      <vt:lpstr>2-Variable K-Map </vt:lpstr>
      <vt:lpstr>3-Variable K-Map</vt:lpstr>
      <vt:lpstr>3-Variable K-Map</vt:lpstr>
      <vt:lpstr> 4-Variable K-Map </vt:lpstr>
      <vt:lpstr> 4-Variable K-Map </vt:lpstr>
      <vt:lpstr>Karnaugh Maps - Rules of Simplification </vt:lpstr>
      <vt:lpstr>Examples sop form</vt:lpstr>
      <vt:lpstr>Examples sop form</vt:lpstr>
      <vt:lpstr>exercise</vt:lpstr>
      <vt:lpstr> Multiplexers</vt:lpstr>
      <vt:lpstr>multiplexers</vt:lpstr>
      <vt:lpstr>types of the multiplexers</vt:lpstr>
      <vt:lpstr>2×1 Multiplexer </vt:lpstr>
      <vt:lpstr>Block diagram &amp; truth table</vt:lpstr>
      <vt:lpstr>Logic circuit</vt:lpstr>
      <vt:lpstr>4×1 Multiplexer</vt:lpstr>
      <vt:lpstr>Block diagram &amp; truth table</vt:lpstr>
      <vt:lpstr>Logic circuit</vt:lpstr>
      <vt:lpstr>8 to 1 Multiplexer</vt:lpstr>
      <vt:lpstr>Block diagram</vt:lpstr>
      <vt:lpstr>Truth table</vt:lpstr>
      <vt:lpstr>Logical expression</vt:lpstr>
      <vt:lpstr>Logic circuit</vt:lpstr>
      <vt:lpstr>8 ×1 multiplexer using 4×1 and 2×1 multiplexer</vt:lpstr>
      <vt:lpstr>Block diagram</vt:lpstr>
      <vt:lpstr>16 to 1 Multiplexer</vt:lpstr>
      <vt:lpstr>Block diagram</vt:lpstr>
      <vt:lpstr>Truth table</vt:lpstr>
      <vt:lpstr>Logical expression</vt:lpstr>
      <vt:lpstr>Logic circuit</vt:lpstr>
      <vt:lpstr>16×1 multiplexer using 8×1 and 2×1 multiplexer</vt:lpstr>
      <vt:lpstr>Block diagram</vt:lpstr>
      <vt:lpstr>Demultiplexer</vt:lpstr>
      <vt:lpstr>1x4 De-Multiplexer </vt:lpstr>
      <vt:lpstr>Block diagram &amp; truth table</vt:lpstr>
      <vt:lpstr>Boolean function</vt:lpstr>
      <vt:lpstr>Logic circuit</vt:lpstr>
      <vt:lpstr>Implementation of Higher-order De-Multiplexers</vt:lpstr>
      <vt:lpstr>1x8 De-Multiplexer</vt:lpstr>
      <vt:lpstr>truthtable</vt:lpstr>
      <vt:lpstr>Block diagram</vt:lpstr>
      <vt:lpstr>Circuit explanation</vt:lpstr>
      <vt:lpstr>1x16 De-Multiplexer</vt:lpstr>
      <vt:lpstr>Block diagram</vt:lpstr>
      <vt:lpstr>Circuit explanation</vt:lpstr>
      <vt:lpstr>  Encoders</vt:lpstr>
      <vt:lpstr>Encoders</vt:lpstr>
      <vt:lpstr>4 to 2 Encoder</vt:lpstr>
      <vt:lpstr>Truth table of 4 to 2 encoder</vt:lpstr>
      <vt:lpstr>Logic circuit</vt:lpstr>
      <vt:lpstr>Octal to Binary Encoder</vt:lpstr>
      <vt:lpstr>Block diagram</vt:lpstr>
      <vt:lpstr>Truth table of octal to binary encoder</vt:lpstr>
      <vt:lpstr>Boolean functions</vt:lpstr>
      <vt:lpstr>Logic circuit</vt:lpstr>
      <vt:lpstr>Drawbacks of Encoder </vt:lpstr>
      <vt:lpstr>  Decoders</vt:lpstr>
      <vt:lpstr>decoders</vt:lpstr>
      <vt:lpstr>Types of decoders</vt:lpstr>
      <vt:lpstr>2 to 4 line decoder</vt:lpstr>
      <vt:lpstr>Block diagram</vt:lpstr>
      <vt:lpstr>Truth table</vt:lpstr>
      <vt:lpstr>Logical expression</vt:lpstr>
      <vt:lpstr>Logic circuit</vt:lpstr>
      <vt:lpstr>3 to 8 line decoder</vt:lpstr>
      <vt:lpstr>Block diagram</vt:lpstr>
      <vt:lpstr>Truth table</vt:lpstr>
      <vt:lpstr>Logical expression</vt:lpstr>
      <vt:lpstr>Logic circuit</vt:lpstr>
      <vt:lpstr>4 to 16 line Decoder</vt:lpstr>
      <vt:lpstr>Block diagram</vt:lpstr>
      <vt:lpstr>Truth table</vt:lpstr>
      <vt:lpstr>Logical expression</vt:lpstr>
      <vt:lpstr>Logic circuit</vt:lpstr>
      <vt:lpstr> Combinational circuits</vt:lpstr>
      <vt:lpstr>Combinational circuits</vt:lpstr>
      <vt:lpstr>Characteristics of combinational circuits</vt:lpstr>
      <vt:lpstr>Block diagram</vt:lpstr>
      <vt:lpstr>Combinational Circuit Types </vt:lpstr>
      <vt:lpstr>Arithmetic building blocks</vt:lpstr>
      <vt:lpstr>Half adder</vt:lpstr>
      <vt:lpstr>Block diagram</vt:lpstr>
      <vt:lpstr>Truth table  </vt:lpstr>
      <vt:lpstr>Logic circuit</vt:lpstr>
      <vt:lpstr>Boolean expression</vt:lpstr>
      <vt:lpstr>         Full adder</vt:lpstr>
      <vt:lpstr>Full adder</vt:lpstr>
      <vt:lpstr>Block diagram</vt:lpstr>
      <vt:lpstr>Truth table  </vt:lpstr>
      <vt:lpstr>Logic circuit</vt:lpstr>
      <vt:lpstr>Boolean expression</vt:lpstr>
      <vt:lpstr> Half and Full Subtractor</vt:lpstr>
      <vt:lpstr>Half subtractor</vt:lpstr>
      <vt:lpstr>Block diagram</vt:lpstr>
      <vt:lpstr>Truth table  </vt:lpstr>
      <vt:lpstr>Logic circuit</vt:lpstr>
      <vt:lpstr>Boolean expression</vt:lpstr>
      <vt:lpstr>Full subtractor</vt:lpstr>
      <vt:lpstr>Block diagram</vt:lpstr>
      <vt:lpstr>Truth table</vt:lpstr>
      <vt:lpstr>Logic circuit</vt:lpstr>
      <vt:lpstr>Boolean expression</vt:lpstr>
      <vt:lpstr>2’s complement adder/subtractor</vt:lpstr>
      <vt:lpstr>2’s complement subtraction</vt:lpstr>
      <vt:lpstr>EXAMPLE</vt:lpstr>
      <vt:lpstr>2’S COMPLEMENT ADDED/SUBTRACTOR</vt:lpstr>
      <vt:lpstr>Block diagram</vt:lpstr>
      <vt:lpstr>Logic diagram</vt:lpstr>
      <vt:lpstr> ARITHMETIC MICROOPERATIONS</vt:lpstr>
      <vt:lpstr>CATEGORIES OF ARITHMETIC OPERATIONS</vt:lpstr>
      <vt:lpstr>ADDITIONAL ARITHMETIC MICROOPERATIONS</vt:lpstr>
      <vt:lpstr>SYMBOLIC REPRESENTATION</vt:lpstr>
      <vt:lpstr>ADDITION</vt:lpstr>
      <vt:lpstr>SUBTRACTION</vt:lpstr>
      <vt:lpstr>INCREMENT &amp; DECREMENT</vt:lpstr>
      <vt:lpstr>1’ S COMPLEMENT</vt:lpstr>
      <vt:lpstr>2’S COMPLEMENT</vt:lpstr>
      <vt:lpstr>Binary adder</vt:lpstr>
      <vt:lpstr>Block diagram – 4 bit binary adder</vt:lpstr>
      <vt:lpstr>Circuit explanation</vt:lpstr>
      <vt:lpstr>  Parallel adder</vt:lpstr>
      <vt:lpstr>Parallel adder</vt:lpstr>
      <vt:lpstr>Structure of Parallel Adder </vt:lpstr>
      <vt:lpstr>N – BIT PARALLEL ADDER LOGIC CIRCUIT</vt:lpstr>
      <vt:lpstr>Circuit explanation</vt:lpstr>
      <vt:lpstr>Working of Parallel Adder</vt:lpstr>
      <vt:lpstr>Drawback of Parallel Adders</vt:lpstr>
      <vt:lpstr> REGISTER TRANSFER LANGUAGE</vt:lpstr>
      <vt:lpstr>DIGITAL SYSTEM</vt:lpstr>
      <vt:lpstr>MICRO OPERATION</vt:lpstr>
      <vt:lpstr>REGISTER TRANSFER LANGUAGE (RTL)</vt:lpstr>
      <vt:lpstr>REGISTERS</vt:lpstr>
      <vt:lpstr>Representation of registers</vt:lpstr>
      <vt:lpstr>Block diagram of registers</vt:lpstr>
      <vt:lpstr>Register transfer</vt:lpstr>
      <vt:lpstr>Basic symbols of rtl</vt:lpstr>
      <vt:lpstr>Basic symbols of rtl</vt:lpstr>
      <vt:lpstr>Register Transfer Operations</vt:lpstr>
      <vt:lpstr>Simple register transfer</vt:lpstr>
      <vt:lpstr>CONDITIONAL TRANSFER</vt:lpstr>
      <vt:lpstr>BLOCK AND TIMING DIAGRAM</vt:lpstr>
      <vt:lpstr>SIMULTANEOUS TRANSFER</vt:lpstr>
      <vt:lpstr>SIMULTANEOUS TRANSFER</vt:lpstr>
      <vt:lpstr>Types of microoperations</vt:lpstr>
      <vt:lpstr> 4 – bit binary arithmetic circuit</vt:lpstr>
      <vt:lpstr>Arithmetic circuit</vt:lpstr>
      <vt:lpstr>Block diagram</vt:lpstr>
      <vt:lpstr>Circuit explanation</vt:lpstr>
      <vt:lpstr>Circuit explanation</vt:lpstr>
      <vt:lpstr>Addition &amp; subtraction</vt:lpstr>
      <vt:lpstr>Increment &amp; decrement</vt:lpstr>
      <vt:lpstr>Function table</vt:lpstr>
      <vt:lpstr>  Central processing unit</vt:lpstr>
      <vt:lpstr>Features of cpu</vt:lpstr>
      <vt:lpstr>Components of cpu</vt:lpstr>
      <vt:lpstr>Memory unit</vt:lpstr>
      <vt:lpstr>Control unit</vt:lpstr>
      <vt:lpstr>alu</vt:lpstr>
      <vt:lpstr>General Register organization</vt:lpstr>
      <vt:lpstr>A bus organization for seven CPU register</vt:lpstr>
      <vt:lpstr>Register and multiplexer input selection code</vt:lpstr>
      <vt:lpstr>Operation with symbol</vt:lpstr>
      <vt:lpstr>What is CONTROL WORD?</vt:lpstr>
      <vt:lpstr>FORMAT OF CONTROL WORD</vt:lpstr>
      <vt:lpstr>EXAMPLE </vt:lpstr>
      <vt:lpstr> Stack organization</vt:lpstr>
      <vt:lpstr>stack</vt:lpstr>
      <vt:lpstr>Stack top and stack pointer</vt:lpstr>
      <vt:lpstr>Register stack</vt:lpstr>
      <vt:lpstr>Block diagram of a 64 word stack</vt:lpstr>
      <vt:lpstr>Operations on stack</vt:lpstr>
      <vt:lpstr>Push operation</vt:lpstr>
      <vt:lpstr>Push operation</vt:lpstr>
      <vt:lpstr>Pop operation</vt:lpstr>
      <vt:lpstr>Pop operation</vt:lpstr>
      <vt:lpstr>MEMORY STACK</vt:lpstr>
      <vt:lpstr>COMPUTER MEMORY WITH PROGRAM, DATA &amp; STACK SEGMENTS</vt:lpstr>
      <vt:lpstr>Registers of memory stack</vt:lpstr>
      <vt:lpstr>Stack limits</vt:lpstr>
      <vt:lpstr>Operations on memory stack</vt:lpstr>
      <vt:lpstr>Instruction format</vt:lpstr>
      <vt:lpstr>Instruction format</vt:lpstr>
      <vt:lpstr>Cpu organization</vt:lpstr>
      <vt:lpstr>Three-Address Instructions</vt:lpstr>
      <vt:lpstr>Three-Address Instructions</vt:lpstr>
      <vt:lpstr>Two-Address Instructions</vt:lpstr>
      <vt:lpstr>Two-Address Instructions</vt:lpstr>
      <vt:lpstr>One-Address Instructions</vt:lpstr>
      <vt:lpstr>Zero-Address Instructions</vt:lpstr>
      <vt:lpstr>Reference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LOGIC GATES</dc:title>
  <dc:creator>Microsoft</dc:creator>
  <cp:lastModifiedBy>IQAC-HB</cp:lastModifiedBy>
  <cp:revision>19</cp:revision>
  <dcterms:created xsi:type="dcterms:W3CDTF">2020-07-16T18:54:10Z</dcterms:created>
  <dcterms:modified xsi:type="dcterms:W3CDTF">2022-11-15T12:02:28Z</dcterms:modified>
</cp:coreProperties>
</file>